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2" r:id="rId6"/>
    <p:sldId id="263" r:id="rId7"/>
    <p:sldId id="259" r:id="rId8"/>
    <p:sldId id="261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555A8-AE74-46CE-AABA-ACBE2D1F9B08}" v="4" dt="2021-01-21T13:23:36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Duarte" userId="27d2e69e9ca5b2ca" providerId="LiveId" clId="{024555A8-AE74-46CE-AABA-ACBE2D1F9B08}"/>
    <pc:docChg chg="custSel modSld">
      <pc:chgData name="Leandro Duarte" userId="27d2e69e9ca5b2ca" providerId="LiveId" clId="{024555A8-AE74-46CE-AABA-ACBE2D1F9B08}" dt="2021-01-21T13:23:42.219" v="14" actId="14100"/>
      <pc:docMkLst>
        <pc:docMk/>
      </pc:docMkLst>
      <pc:sldChg chg="addSp delSp modSp mod modAnim">
        <pc:chgData name="Leandro Duarte" userId="27d2e69e9ca5b2ca" providerId="LiveId" clId="{024555A8-AE74-46CE-AABA-ACBE2D1F9B08}" dt="2021-01-21T13:23:42.219" v="14" actId="14100"/>
        <pc:sldMkLst>
          <pc:docMk/>
          <pc:sldMk cId="0" sldId="256"/>
        </pc:sldMkLst>
        <pc:spChg chg="add mod">
          <ac:chgData name="Leandro Duarte" userId="27d2e69e9ca5b2ca" providerId="LiveId" clId="{024555A8-AE74-46CE-AABA-ACBE2D1F9B08}" dt="2021-01-21T13:23:36.757" v="13" actId="403"/>
          <ac:spMkLst>
            <pc:docMk/>
            <pc:sldMk cId="0" sldId="256"/>
            <ac:spMk id="6" creationId="{401827EF-2B67-4CB6-9F5C-5166D171D41B}"/>
          </ac:spMkLst>
        </pc:spChg>
        <pc:picChg chg="add mod">
          <ac:chgData name="Leandro Duarte" userId="27d2e69e9ca5b2ca" providerId="LiveId" clId="{024555A8-AE74-46CE-AABA-ACBE2D1F9B08}" dt="2021-01-21T13:23:42.219" v="14" actId="14100"/>
          <ac:picMkLst>
            <pc:docMk/>
            <pc:sldMk cId="0" sldId="256"/>
            <ac:picMk id="7" creationId="{B4D93D20-DC0C-4BB5-9AC8-BD4094B940A6}"/>
          </ac:picMkLst>
        </pc:picChg>
        <pc:picChg chg="del">
          <ac:chgData name="Leandro Duarte" userId="27d2e69e9ca5b2ca" providerId="LiveId" clId="{024555A8-AE74-46CE-AABA-ACBE2D1F9B08}" dt="2021-01-21T13:22:47.682" v="0" actId="478"/>
          <ac:picMkLst>
            <pc:docMk/>
            <pc:sldMk cId="0" sldId="256"/>
            <ac:picMk id="9" creationId="{00000000-0000-0000-0000-000000000000}"/>
          </ac:picMkLst>
        </pc:picChg>
        <pc:picChg chg="del">
          <ac:chgData name="Leandro Duarte" userId="27d2e69e9ca5b2ca" providerId="LiveId" clId="{024555A8-AE74-46CE-AABA-ACBE2D1F9B08}" dt="2021-01-21T13:22:47.682" v="0" actId="478"/>
          <ac:picMkLst>
            <pc:docMk/>
            <pc:sldMk cId="0" sldId="256"/>
            <ac:picMk id="205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0520-C00A-402F-AAE0-06A26C9549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41E2-35E3-4D70-90B8-D86A629F50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A52E9-E365-4D16-BE0C-8600494B16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B655-6B43-4546-9C1A-046C0EE54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4521F-57D1-49B7-98B3-9B99B4604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735A4-BDEF-4104-9586-CC582E4D2D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1348-F0CD-4D64-85BE-13FB28EA4E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02FE-3E14-4A8B-B299-04AFA6795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8625-4952-4B40-88B8-8D0F567217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1CB4-1E5A-404B-BF21-E665057CC1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AD69-913A-45AD-AAE8-DE50462B31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F06D67-C89D-434B-B0C4-53AD4C815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8001000" cy="1470025"/>
          </a:xfrm>
        </p:spPr>
        <p:txBody>
          <a:bodyPr/>
          <a:lstStyle/>
          <a:p>
            <a:pPr eaLnBrk="1" hangingPunct="1"/>
            <a:r>
              <a:rPr lang="pt-BR" sz="3200" dirty="0"/>
              <a:t>CITAÇÕES EM TRABALHOS ACADÊMICOS – NBR 10520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419600"/>
            <a:ext cx="7543800" cy="1143000"/>
          </a:xfrm>
        </p:spPr>
        <p:txBody>
          <a:bodyPr/>
          <a:lstStyle/>
          <a:p>
            <a:pPr algn="l" eaLnBrk="1" hangingPunct="1"/>
            <a:r>
              <a:rPr lang="pt-BR" sz="1800" dirty="0"/>
              <a:t>Curso de Graduação em Engenharia Civil</a:t>
            </a:r>
          </a:p>
          <a:p>
            <a:pPr algn="l" eaLnBrk="1" hangingPunct="1"/>
            <a:r>
              <a:rPr lang="pt-BR" sz="1800" dirty="0"/>
              <a:t>Trabalho de Conclusão de Curso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01827EF-2B67-4CB6-9F5C-5166D171D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667" y="228600"/>
            <a:ext cx="63717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SÃO JOÃO DEL-REI </a:t>
            </a:r>
          </a:p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CAMPUS ALTO PARAOPEBA</a:t>
            </a:r>
          </a:p>
          <a:p>
            <a:pPr algn="ctr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Curso de Graduação em Engenharia Civil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4D93D20-DC0C-4BB5-9AC8-BD4094B940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" t="-66" r="-66" b="-66"/>
          <a:stretch>
            <a:fillRect/>
          </a:stretch>
        </p:blipFill>
        <p:spPr bwMode="auto">
          <a:xfrm>
            <a:off x="281610" y="304799"/>
            <a:ext cx="1318590" cy="1247239"/>
          </a:xfrm>
          <a:prstGeom prst="rect">
            <a:avLst/>
          </a:prstGeom>
          <a:solidFill>
            <a:srgbClr val="FFFFFF"/>
          </a:solidFill>
          <a:ln w="9525" cmpd="sng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CITAÇÃO DA CITAÇÃO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Utiliza-se o termo em latim </a:t>
            </a:r>
            <a:r>
              <a:rPr lang="pt-BR" sz="2000" i="1" dirty="0"/>
              <a:t>apud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Exemplo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Segundo </a:t>
            </a:r>
            <a:r>
              <a:rPr lang="pt-BR" sz="1800" dirty="0">
                <a:solidFill>
                  <a:srgbClr val="FF0000"/>
                </a:solidFill>
              </a:rPr>
              <a:t>Meira (2000</a:t>
            </a:r>
            <a:r>
              <a:rPr lang="pt-BR" sz="1800" baseline="30000" dirty="0">
                <a:solidFill>
                  <a:srgbClr val="FF0000"/>
                </a:solidFill>
              </a:rPr>
              <a:t>1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i="1" dirty="0">
                <a:solidFill>
                  <a:srgbClr val="FF0000"/>
                </a:solidFill>
              </a:rPr>
              <a:t>apud </a:t>
            </a:r>
            <a:r>
              <a:rPr lang="pt-BR" sz="1800" dirty="0">
                <a:solidFill>
                  <a:srgbClr val="FF0000"/>
                </a:solidFill>
              </a:rPr>
              <a:t>CALMON, 2010), </a:t>
            </a:r>
            <a:r>
              <a:rPr lang="pt-BR" sz="1800" dirty="0"/>
              <a:t>o ataque por cloretos em estruturas de concreto armado está diretamente relacionado com a agressividade ambiente.</a:t>
            </a:r>
          </a:p>
          <a:p>
            <a:pPr lvl="1">
              <a:buFont typeface="Wingdings" pitchFamily="2" charset="2"/>
              <a:buChar char="Ø"/>
            </a:pPr>
            <a:r>
              <a:rPr lang="pt-BR" sz="1800" dirty="0">
                <a:solidFill>
                  <a:srgbClr val="0070C0"/>
                </a:solidFill>
              </a:rPr>
              <a:t>Você leu o texto de Calmon e lá havia uma citação ao texto de Meira que você achou interessante, porém você não teve acesso a ele.</a:t>
            </a:r>
          </a:p>
          <a:p>
            <a:pPr>
              <a:buFont typeface="Wingdings" pitchFamily="2" charset="2"/>
              <a:buChar char="§"/>
            </a:pPr>
            <a:endParaRPr lang="pt-BR" sz="2000" i="1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Nas referências bibliográficas, coloca-se apenas o autor que você leu, nesse caso, Calmon (2010).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É boa prática (mas não obrigatório) colocar em nota de rodapé a primeira referência.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None/>
            </a:pPr>
            <a:r>
              <a:rPr lang="pt-BR" sz="1400" dirty="0"/>
              <a:t>1) MEIRA, G. R. </a:t>
            </a:r>
            <a:r>
              <a:rPr lang="pt-BR" sz="1400" b="1" dirty="0"/>
              <a:t>Durabilidade de estruturas de concreto armado. </a:t>
            </a:r>
            <a:r>
              <a:rPr lang="pt-BR" sz="1400" dirty="0"/>
              <a:t>São Paulo: </a:t>
            </a:r>
            <a:r>
              <a:rPr lang="pt-BR" sz="1400" dirty="0" err="1"/>
              <a:t>Ibracon</a:t>
            </a:r>
            <a:r>
              <a:rPr lang="pt-BR" sz="1400" dirty="0"/>
              <a:t>, 2000.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CITAÇÃO EM SEQUÊNCIA NUMÉRICA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Neste sistema, a indicação da fonte é feita por uma numeração única e consecutiva, em algarismos arábicos, remetendo à lista de referências ao final do trabalho, do capítulo ou da parte, na mesma ordem em que aparecem no texto. Não se inicia a numeração das citações a cada página.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O sistema numérico não deve ser utilizado quando há notas de rodapé.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 indicação da numeração pode ser feita entre parênteses, alinhada ao texto, ou situada pouco acima da linha do texto em expoente à linha do mesmo, após a pontuação que fecha a citação.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Exemplos: 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Diz Rui Barbosa: "Tudo é viver, </a:t>
            </a:r>
            <a:r>
              <a:rPr lang="pt-BR" sz="1800" dirty="0" err="1"/>
              <a:t>previvendo</a:t>
            </a:r>
            <a:r>
              <a:rPr lang="pt-BR" sz="1800" dirty="0"/>
              <a:t>.” (15)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Diz Rui Barbosa: "Tudo é viver, </a:t>
            </a:r>
            <a:r>
              <a:rPr lang="pt-BR" sz="1800" dirty="0" err="1"/>
              <a:t>previvendo</a:t>
            </a:r>
            <a:r>
              <a:rPr lang="pt-BR" sz="1800" dirty="0"/>
              <a:t>."</a:t>
            </a:r>
            <a:r>
              <a:rPr lang="pt-BR" sz="1800" baseline="30000" dirty="0"/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O que é citação?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É a menção que você faz em seu texto ao escrito por outro autor.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Citação direta: é a </a:t>
            </a:r>
            <a:r>
              <a:rPr lang="pt-BR" sz="2000" dirty="0">
                <a:solidFill>
                  <a:srgbClr val="FF0000"/>
                </a:solidFill>
              </a:rPr>
              <a:t>transcrição </a:t>
            </a:r>
            <a:r>
              <a:rPr lang="pt-BR" sz="2000" dirty="0"/>
              <a:t>do texto que você leu.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Citação indireta: é um texto baseado na obra do autor citado.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REGRAS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Quando citado ao longo do texto: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Sobrenome com a inicial em maiúscula e ano entre parênteses.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Segundo </a:t>
            </a:r>
            <a:r>
              <a:rPr lang="pt-BR" sz="1600" dirty="0">
                <a:solidFill>
                  <a:srgbClr val="FF0000"/>
                </a:solidFill>
              </a:rPr>
              <a:t>Calmon (2010), </a:t>
            </a:r>
            <a:r>
              <a:rPr lang="pt-BR" sz="1600" dirty="0"/>
              <a:t>o ataque por cloretos em estruturas de concreto armado está diretamente relacionado com a agressividade ambiente.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Quando houver mais de um autor (até 3): 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Segundo </a:t>
            </a:r>
            <a:r>
              <a:rPr lang="pt-BR" sz="1600" dirty="0">
                <a:solidFill>
                  <a:srgbClr val="FF0000"/>
                </a:solidFill>
              </a:rPr>
              <a:t>Calmon e Meira (2010), </a:t>
            </a:r>
            <a:r>
              <a:rPr lang="pt-BR" sz="1600" dirty="0"/>
              <a:t>o ataque por cloretos em estruturas de concreto armado está diretamente relacionado com a agressividade ambiente.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Quando houver mais de 3 autores: citar apenas o primeiro autor e usar a expressão em latim </a:t>
            </a:r>
            <a:r>
              <a:rPr lang="pt-BR" sz="1600" i="1" dirty="0" err="1"/>
              <a:t>et</a:t>
            </a:r>
            <a:r>
              <a:rPr lang="pt-BR" sz="1600" i="1" dirty="0"/>
              <a:t> al. </a:t>
            </a:r>
            <a:r>
              <a:rPr lang="pt-BR" sz="1600" dirty="0"/>
              <a:t>(e outros)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</a:t>
            </a:r>
            <a:r>
              <a:rPr lang="pt-BR" sz="1600" dirty="0">
                <a:solidFill>
                  <a:srgbClr val="FF0000"/>
                </a:solidFill>
              </a:rPr>
              <a:t>Segundo Calmon </a:t>
            </a:r>
            <a:r>
              <a:rPr lang="pt-BR" sz="1600" i="1" dirty="0" err="1">
                <a:solidFill>
                  <a:srgbClr val="FF0000"/>
                </a:solidFill>
              </a:rPr>
              <a:t>et</a:t>
            </a:r>
            <a:r>
              <a:rPr lang="pt-BR" sz="1600" i="1" dirty="0">
                <a:solidFill>
                  <a:srgbClr val="FF0000"/>
                </a:solidFill>
              </a:rPr>
              <a:t> al. </a:t>
            </a:r>
            <a:r>
              <a:rPr lang="pt-BR" sz="1600" dirty="0">
                <a:solidFill>
                  <a:srgbClr val="FF0000"/>
                </a:solidFill>
              </a:rPr>
              <a:t>(2010)</a:t>
            </a:r>
            <a:r>
              <a:rPr lang="pt-BR" sz="1600" dirty="0"/>
              <a:t>, o ataque por cloretos em estruturas de concreto armado está diretamente relacionado com a agressividade ambiente.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REGRAS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Quando a citação vier após o texto, entre parênteses.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Sobrenome e ano, com todas as letras em maiúsculo.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O ataque por cloretos em estruturas de concreto armado está diretamente relacionado com a agressividade ambiente </a:t>
            </a:r>
            <a:r>
              <a:rPr lang="pt-BR" sz="1600" dirty="0">
                <a:solidFill>
                  <a:srgbClr val="FF0000"/>
                </a:solidFill>
              </a:rPr>
              <a:t>(CALMON, 2010)</a:t>
            </a:r>
            <a:r>
              <a:rPr lang="pt-BR" sz="1600" dirty="0"/>
              <a:t>.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Quando houver mais de um autor (até 3): 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O ataque por cloretos em estruturas de concreto armado está diretamente relacionado com a agressividade ambiente </a:t>
            </a:r>
            <a:r>
              <a:rPr lang="pt-BR" sz="1600" dirty="0">
                <a:solidFill>
                  <a:srgbClr val="FF0000"/>
                </a:solidFill>
              </a:rPr>
              <a:t>(CALMON; MEIRA, 2010)</a:t>
            </a:r>
            <a:r>
              <a:rPr lang="pt-BR" sz="1600" dirty="0"/>
              <a:t>.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Quando houver mais de três autores: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Ex: O ataque por cloretos em estruturas de concreto armado está diretamente relacionado com a agressividade ambiente </a:t>
            </a:r>
            <a:r>
              <a:rPr lang="pt-BR" sz="1600" dirty="0">
                <a:solidFill>
                  <a:srgbClr val="FF0000"/>
                </a:solidFill>
              </a:rPr>
              <a:t>(CALMON </a:t>
            </a:r>
            <a:r>
              <a:rPr lang="pt-BR" sz="1600" i="1" dirty="0" err="1">
                <a:solidFill>
                  <a:srgbClr val="FF0000"/>
                </a:solidFill>
              </a:rPr>
              <a:t>et</a:t>
            </a:r>
            <a:r>
              <a:rPr lang="pt-BR" sz="1600" i="1" dirty="0">
                <a:solidFill>
                  <a:srgbClr val="FF0000"/>
                </a:solidFill>
              </a:rPr>
              <a:t> al.</a:t>
            </a:r>
            <a:r>
              <a:rPr lang="pt-BR" sz="1600" dirty="0">
                <a:solidFill>
                  <a:srgbClr val="FF0000"/>
                </a:solidFill>
              </a:rPr>
              <a:t>, 2010)</a:t>
            </a:r>
            <a:r>
              <a:rPr lang="pt-BR" sz="1600" dirty="0"/>
              <a:t>.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REGRAS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Devem ser indicadas as supressões, interpolações, comentários, ênfase ou destaques, do seguinte modo: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supressões: [...]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interpolações, acréscimos ou comentários: [  ]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Quando se tratar de dados obtidos por informação verbal (palestras, debates, comunicações etc.), indicar, entre parênteses, a expressão informação verbal, mencionando-se os dados disponíveis, em nota de rodapé.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24400"/>
            <a:ext cx="833901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REGRAS GERAIS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Quando houver coincidência de sobrenomes de autores, acrescentam-se as iniciais de seus prenomes; se mesmo assim existir coincidência, colocam-se os prenomes por extenso.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Exemplos: 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(BARBOSA, C., 1958) (BARBOSA, Cássio, 1965)</a:t>
            </a:r>
          </a:p>
          <a:p>
            <a:pPr lvl="1">
              <a:buFont typeface="Wingdings" pitchFamily="2" charset="2"/>
              <a:buChar char="§"/>
            </a:pPr>
            <a:r>
              <a:rPr lang="pt-BR" sz="1600" dirty="0"/>
              <a:t>(BARBOSA, O., 1959) (BARBOSA, Celso, 1965)</a:t>
            </a:r>
          </a:p>
          <a:p>
            <a:pPr lvl="1">
              <a:buFont typeface="Wingdings" pitchFamily="2" charset="2"/>
              <a:buChar char="§"/>
            </a:pPr>
            <a:endParaRPr lang="pt-BR" sz="16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As citações de diversos documentos de um mesmo autor, publicados num mesmo ano, são distinguidas pelo acréscimo de letras minúsculas, em ordem alfabética, após a data e sem espacejamento, conforme a lista de referências.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De acordo com </a:t>
            </a:r>
            <a:r>
              <a:rPr lang="pt-BR" sz="1800" dirty="0" err="1"/>
              <a:t>Reeside</a:t>
            </a:r>
            <a:r>
              <a:rPr lang="pt-BR" sz="1800" dirty="0"/>
              <a:t> (1927a)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(REESIDE, 1927b)</a:t>
            </a:r>
            <a:endParaRPr lang="pt-B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CITAÇÃO DIRETA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Pode ser apresentada de duas formas: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Até três linhas: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“Apesar das aparências, a desconstrução do logocentrismo não é uma psicanálise da filosofia [...]” (DERRIDA, 1967, p. 293).</a:t>
            </a:r>
          </a:p>
          <a:p>
            <a:pPr lvl="1">
              <a:buFont typeface="Wingdings" pitchFamily="2" charset="2"/>
              <a:buChar char="§"/>
            </a:pPr>
            <a:endParaRPr lang="pt-BR" sz="1800" dirty="0"/>
          </a:p>
          <a:p>
            <a:pPr lvl="1">
              <a:buFont typeface="Wingdings" pitchFamily="2" charset="2"/>
              <a:buChar char="§"/>
            </a:pPr>
            <a:endParaRPr lang="pt-BR" sz="1800" dirty="0"/>
          </a:p>
          <a:p>
            <a:pPr lvl="1">
              <a:buFont typeface="Wingdings" pitchFamily="2" charset="2"/>
              <a:buChar char="§"/>
            </a:pPr>
            <a:endParaRPr lang="pt-BR" sz="1800" dirty="0"/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 lvl="1">
              <a:buFont typeface="Wingdings" pitchFamily="2" charset="2"/>
              <a:buChar char="§"/>
            </a:pPr>
            <a:endParaRPr lang="pt-BR" sz="18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4267200" y="3048000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o Explicativo 1 9"/>
          <p:cNvSpPr/>
          <p:nvPr/>
        </p:nvSpPr>
        <p:spPr>
          <a:xfrm>
            <a:off x="5791200" y="3276600"/>
            <a:ext cx="2286000" cy="457200"/>
          </a:xfrm>
          <a:prstGeom prst="borderCallout1">
            <a:avLst>
              <a:gd name="adj1" fmla="val 18750"/>
              <a:gd name="adj2" fmla="val -8333"/>
              <a:gd name="adj3" fmla="val -35069"/>
              <a:gd name="adj4" fmla="val -2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Autor, ano e página</a:t>
            </a:r>
          </a:p>
        </p:txBody>
      </p:sp>
      <p:sp>
        <p:nvSpPr>
          <p:cNvPr id="11" name="Texto Explicativo 1 10"/>
          <p:cNvSpPr/>
          <p:nvPr/>
        </p:nvSpPr>
        <p:spPr>
          <a:xfrm>
            <a:off x="609600" y="3276600"/>
            <a:ext cx="2971800" cy="1295400"/>
          </a:xfrm>
          <a:prstGeom prst="borderCallout1">
            <a:avLst>
              <a:gd name="adj1" fmla="val 50000"/>
              <a:gd name="adj2" fmla="val 100000"/>
              <a:gd name="adj3" fmla="val -23063"/>
              <a:gd name="adj4" fmla="val 10791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Reticências devem ser colocadas antes ou depois do texto, indicam continuidade.</a:t>
            </a:r>
          </a:p>
          <a:p>
            <a:r>
              <a:rPr lang="pt-BR" sz="1600" dirty="0"/>
              <a:t>Colocar aspas antes e depois da citação.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CITAÇÃO DIRETA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Pode ser apresentada de duas formas: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Acima de três linhas:</a:t>
            </a:r>
          </a:p>
          <a:p>
            <a:pPr>
              <a:buFont typeface="Wingdings" pitchFamily="2" charset="2"/>
              <a:buChar char="§"/>
            </a:pPr>
            <a:r>
              <a:rPr lang="pt-BR" sz="1800" dirty="0"/>
              <a:t>Devem ser destacadas com recuo de 4 cm da margem esquerda, com letra menor que a do texto utilizado e sem as aspas. </a:t>
            </a:r>
          </a:p>
          <a:p>
            <a:pPr>
              <a:buFont typeface="Wingdings" pitchFamily="2" charset="2"/>
              <a:buChar char="§"/>
            </a:pPr>
            <a:r>
              <a:rPr lang="pt-BR" sz="1800" dirty="0"/>
              <a:t>A referência da citação (AUTOR, ANO, PÁG.) pode vir no final do texto ou antes de seu início.</a:t>
            </a:r>
          </a:p>
          <a:p>
            <a:pPr>
              <a:buFont typeface="Wingdings" pitchFamily="2" charset="2"/>
              <a:buChar char="§"/>
            </a:pPr>
            <a:r>
              <a:rPr lang="pt-BR" sz="1800" dirty="0"/>
              <a:t>Exemplo:</a:t>
            </a:r>
          </a:p>
          <a:p>
            <a:pPr marL="1428750" indent="12700" algn="just">
              <a:buNone/>
            </a:pPr>
            <a:r>
              <a:rPr lang="pt-BR" sz="1800" dirty="0"/>
              <a:t>A teleconferência permite ao indivíduo participar de um encontro nacional ou regional sem a necessidade de deixar seu local de origem. Tipos comuns de teleconferência incluem o uso da televisão, telefone, e computador. Através de áudio-conferência, utilizando a companhia local de telefone, um sinal de áudio pode ser emitido em um salão de qualquer dimensão. (NICHOLS, 1993, p. 181).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CITAÇÃO INDIRETA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sz="2000" dirty="0"/>
              <a:t>Apresenta-se apenas autor e ano, conforme modelos já vistos.</a:t>
            </a:r>
          </a:p>
          <a:p>
            <a:pPr>
              <a:buFont typeface="Wingdings" pitchFamily="2" charset="2"/>
              <a:buChar char="§"/>
            </a:pPr>
            <a:endParaRPr lang="pt-BR" sz="2000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As citações indiretas de diversos documentos de vários autores, mencionados simultaneamente, devem ser separadas por ponto-e-vírgula, em ordem alfabética.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Exemplo</a:t>
            </a:r>
          </a:p>
          <a:p>
            <a:pPr lvl="1">
              <a:buFont typeface="Wingdings" pitchFamily="2" charset="2"/>
              <a:buChar char="§"/>
            </a:pPr>
            <a:r>
              <a:rPr lang="pt-BR" sz="1800" dirty="0"/>
              <a:t>Ela polariza e encaminha, sob a forma de “demanda coletiva”, as necessidades de todos (FONSECA, 1997; PAIVA, 1997; SILVA, 1997)</a:t>
            </a:r>
            <a:endParaRPr lang="pt-BR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1029</Words>
  <Application>Microsoft Office PowerPoint</Application>
  <PresentationFormat>Apresentação na tela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Design padrão</vt:lpstr>
      <vt:lpstr>CITAÇÕES EM TRABALHOS ACADÊMICOS – NBR 10520</vt:lpstr>
      <vt:lpstr>O que é citação?</vt:lpstr>
      <vt:lpstr>REGRAS GERAIS</vt:lpstr>
      <vt:lpstr>REGRAS GERAIS</vt:lpstr>
      <vt:lpstr>REGRAS GERAIS</vt:lpstr>
      <vt:lpstr>REGRAS GERAIS</vt:lpstr>
      <vt:lpstr>CITAÇÃO DIRETA</vt:lpstr>
      <vt:lpstr>CITAÇÃO DIRETA</vt:lpstr>
      <vt:lpstr>CITAÇÃO INDIRETA</vt:lpstr>
      <vt:lpstr>CITAÇÃO DA CITAÇÃO</vt:lpstr>
      <vt:lpstr>CITAÇÃO EM SEQUÊNCIA NUMÉRICA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</dc:creator>
  <cp:lastModifiedBy>Leandro Duarte</cp:lastModifiedBy>
  <cp:revision>19</cp:revision>
  <cp:lastPrinted>1601-01-01T00:00:00Z</cp:lastPrinted>
  <dcterms:created xsi:type="dcterms:W3CDTF">1601-01-01T00:00:00Z</dcterms:created>
  <dcterms:modified xsi:type="dcterms:W3CDTF">2021-01-21T13:23:55Z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