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5" r:id="rId5"/>
    <p:sldId id="261" r:id="rId6"/>
    <p:sldId id="262" r:id="rId7"/>
    <p:sldId id="263" r:id="rId8"/>
    <p:sldId id="268" r:id="rId9"/>
    <p:sldId id="264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2D2D2A-B0FD-4665-9739-FFB4B9D2C9DF}" v="1" dt="2021-01-21T13:24:53.8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30520-C00A-402F-AAE0-06A26C9549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E41E2-35E3-4D70-90B8-D86A629F50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A52E9-E365-4D16-BE0C-8600494B16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BB655-6B43-4546-9C1A-046C0EE544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4521F-57D1-49B7-98B3-9B99B4604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735A4-BDEF-4104-9586-CC582E4D2D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D1348-F0CD-4D64-85BE-13FB28EA4E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902FE-3E14-4A8B-B299-04AFA67955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38625-4952-4B40-88B8-8D0F567217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1CB4-1E5A-404B-BF21-E665057CC1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FAD69-913A-45AD-AAE8-DE50462B31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0F06D67-C89D-434B-B0C4-53AD4C815B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8001000" cy="1470025"/>
          </a:xfrm>
        </p:spPr>
        <p:txBody>
          <a:bodyPr/>
          <a:lstStyle/>
          <a:p>
            <a:pPr eaLnBrk="1" hangingPunct="1"/>
            <a:r>
              <a:rPr lang="pt-BR" sz="3200" dirty="0"/>
              <a:t>REFERÊNCIAS BIBLIOGRÁFICAS EM TRABALHOS ACADÊMICOS – NBR 6023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419600"/>
            <a:ext cx="7543800" cy="1143000"/>
          </a:xfrm>
        </p:spPr>
        <p:txBody>
          <a:bodyPr/>
          <a:lstStyle/>
          <a:p>
            <a:pPr algn="l" eaLnBrk="1" hangingPunct="1"/>
            <a:r>
              <a:rPr lang="pt-BR" sz="1800" dirty="0"/>
              <a:t>Curso de Graduação em Engenharia Civil</a:t>
            </a:r>
          </a:p>
          <a:p>
            <a:pPr algn="l" eaLnBrk="1" hangingPunct="1"/>
            <a:r>
              <a:rPr lang="pt-BR" sz="1800" dirty="0"/>
              <a:t>Trabalho de Conclusão de Curso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C57D4785-FB65-4325-B05E-2E663D0DC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667" y="228600"/>
            <a:ext cx="637174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UNIVERSIDADE FEDERAL DE SÃO JOÃO DEL-REI </a:t>
            </a:r>
          </a:p>
          <a:p>
            <a:pPr algn="ctr">
              <a:spcBef>
                <a:spcPct val="50000"/>
              </a:spcBef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CAMPUS ALTO PARAOPEBA</a:t>
            </a:r>
          </a:p>
          <a:p>
            <a:pPr algn="ctr">
              <a:spcBef>
                <a:spcPct val="50000"/>
              </a:spcBef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Curso de Graduação em Engenharia Civil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9D55B7E-B8EB-40A2-9570-ACB60995912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" t="-66" r="-66" b="-66"/>
          <a:stretch>
            <a:fillRect/>
          </a:stretch>
        </p:blipFill>
        <p:spPr bwMode="auto">
          <a:xfrm>
            <a:off x="281610" y="304799"/>
            <a:ext cx="1318590" cy="1247239"/>
          </a:xfrm>
          <a:prstGeom prst="rect">
            <a:avLst/>
          </a:prstGeom>
          <a:solidFill>
            <a:srgbClr val="FFFFFF"/>
          </a:solidFill>
          <a:ln w="9525" cmpd="sng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pt-BR" sz="2800" dirty="0"/>
              <a:t>AUTOR INSTITUIÇÃO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06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sz="2000" dirty="0"/>
              <a:t>As obras de responsabilidade de entidade (órgãos governamentais, empresas, associações, congressos, seminários etc.) têm entrada, de modo geral, pelo seu próprio nome, por extenso.Os elementos essenciais são: jurisdição (ou cabeçalho da entidade, no caso de se tratar de normas), título, numeração, data e dados da publicação. </a:t>
            </a:r>
          </a:p>
          <a:p>
            <a:pPr>
              <a:buFont typeface="Wingdings" pitchFamily="2" charset="2"/>
              <a:buChar char="§"/>
            </a:pPr>
            <a:endParaRPr lang="pt-BR" sz="1100" dirty="0"/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ASSOCIAÇÃO BRASILEIRA DE NORMAS TÉCNICAS. </a:t>
            </a:r>
            <a:r>
              <a:rPr lang="pt-BR" sz="1800" b="1" dirty="0"/>
              <a:t>NBR 10520: </a:t>
            </a:r>
            <a:r>
              <a:rPr lang="pt-BR" sz="1800" dirty="0"/>
              <a:t>informação e documentação: citações em documentos: apresentação. Rio de Janeiro, 2002.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UNIVERSIDADE DE SÃO PAULO</a:t>
            </a:r>
            <a:r>
              <a:rPr lang="pt-BR" sz="1800" b="1" dirty="0"/>
              <a:t>. Catálogo de teses da Universidade de São Paulo</a:t>
            </a:r>
            <a:r>
              <a:rPr lang="pt-BR" sz="1800" dirty="0"/>
              <a:t>, 1992. São Paulo, 1993. 467 p.</a:t>
            </a:r>
            <a:endParaRPr lang="pt-BR" sz="6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pt-BR" sz="2800" dirty="0"/>
              <a:t>DEMAIS REGRAS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906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sz="2000" dirty="0"/>
              <a:t>O título e o subtítulo (se for usado) devem ser reproduzidos tal como figuram no documento, separados por dois-pontos.</a:t>
            </a:r>
            <a:endParaRPr lang="pt-BR" sz="1100" dirty="0"/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PASTRO, Cláudio. </a:t>
            </a:r>
            <a:r>
              <a:rPr lang="pt-BR" sz="1800" b="1" dirty="0"/>
              <a:t>Arte sacra: </a:t>
            </a:r>
            <a:r>
              <a:rPr lang="pt-BR" sz="1800" dirty="0"/>
              <a:t>espaço sagrado hoje. São Paulo: Loyola, 1993. 343 p.</a:t>
            </a:r>
          </a:p>
          <a:p>
            <a:pPr lvl="1">
              <a:buFont typeface="Wingdings" pitchFamily="2" charset="2"/>
              <a:buChar char="§"/>
            </a:pPr>
            <a:endParaRPr lang="pt-BR" sz="900" dirty="0"/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Eventualmente, o(s) nome(s) do(s) autor(</a:t>
            </a:r>
            <a:r>
              <a:rPr lang="pt-BR" sz="2000" dirty="0" err="1"/>
              <a:t>es</a:t>
            </a:r>
            <a:r>
              <a:rPr lang="pt-BR" sz="2000" dirty="0"/>
              <a:t>) de várias obras referenciadas sucessivamente, na mesma página, pode(m) ser substituído(s), nas referências seguintes à primeira, por um traço sublinear (equivalente a seis espaços) e ponto.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Exemplos: FREYRE, Gilberto. </a:t>
            </a:r>
            <a:r>
              <a:rPr lang="pt-BR" sz="1800" b="1" dirty="0"/>
              <a:t>Casa grande &amp; senzala: formação da família </a:t>
            </a:r>
            <a:r>
              <a:rPr lang="pt-BR" sz="1800" dirty="0"/>
              <a:t>brasileira sob regime de economia patriarcal. Rio de Janeiro: J. Olympio, 1943. 2 v.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______ . </a:t>
            </a:r>
            <a:r>
              <a:rPr lang="pt-BR" sz="1800" b="1" dirty="0"/>
              <a:t>Sobrados e </a:t>
            </a:r>
            <a:r>
              <a:rPr lang="pt-BR" sz="1800" b="1" dirty="0" err="1"/>
              <a:t>mucambos</a:t>
            </a:r>
            <a:r>
              <a:rPr lang="pt-BR" sz="1800" b="1" dirty="0"/>
              <a:t>: decadência do patriarcado rural no </a:t>
            </a:r>
            <a:r>
              <a:rPr lang="pt-BR" sz="1800" dirty="0"/>
              <a:t>Brasil. São Paulo: Ed. Nacional, 1936.</a:t>
            </a:r>
            <a:endParaRPr lang="pt-BR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pt-BR" sz="2800" dirty="0"/>
              <a:t>DEMAIS REGRAS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906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sz="2000" dirty="0"/>
              <a:t>Cidades homônimas devem ter o estado especificado</a:t>
            </a:r>
            <a:endParaRPr lang="pt-BR" sz="1100" dirty="0"/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Ouro Branco, MG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Ouro Branco, AL</a:t>
            </a:r>
          </a:p>
          <a:p>
            <a:pPr>
              <a:buFont typeface="Wingdings" pitchFamily="2" charset="2"/>
              <a:buChar char="§"/>
            </a:pPr>
            <a:endParaRPr lang="pt-BR" sz="2000" dirty="0"/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Se nenhuma data de publicação, puder ser determinada, registra-se uma data aproximada entre colchetes, conforme indicado:</a:t>
            </a:r>
          </a:p>
          <a:p>
            <a:pPr lvl="1">
              <a:buFont typeface="Wingdings" pitchFamily="2" charset="2"/>
              <a:buChar char="§"/>
            </a:pPr>
            <a:endParaRPr lang="pt-BR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429000"/>
            <a:ext cx="539081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O que é referência?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sz="2000" dirty="0"/>
              <a:t>Conjunto padronizado de elementos descritivos, retirados de um documento, que permite sua identificação individual.</a:t>
            </a:r>
          </a:p>
          <a:p>
            <a:pPr>
              <a:buFont typeface="Wingdings" pitchFamily="2" charset="2"/>
              <a:buChar char="§"/>
            </a:pPr>
            <a:endParaRPr lang="pt-BR" sz="2000" dirty="0"/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A referência pode aparecer: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no rodapé;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no fim de texto ou de capítulo;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em lista de referências;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 err="1"/>
              <a:t>tecedendo</a:t>
            </a:r>
            <a:r>
              <a:rPr lang="pt-BR" sz="1800" dirty="0"/>
              <a:t> resumos, resenhas e recensões.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pt-BR" sz="2800" dirty="0"/>
              <a:t>REFERÊNCIAS BIBLIOGRÁFICAS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pt-BR" sz="2000" dirty="0"/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Os elementos essenciais são: autor(</a:t>
            </a:r>
            <a:r>
              <a:rPr lang="pt-BR" sz="2000" dirty="0" err="1"/>
              <a:t>es</a:t>
            </a:r>
            <a:r>
              <a:rPr lang="pt-BR" sz="2000" dirty="0"/>
              <a:t>), título, edição, local, editora e data de publicação.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Indica(m)-se o(s) autor(</a:t>
            </a:r>
            <a:r>
              <a:rPr lang="pt-BR" sz="2000" dirty="0" err="1"/>
              <a:t>es</a:t>
            </a:r>
            <a:r>
              <a:rPr lang="pt-BR" sz="2000" dirty="0"/>
              <a:t>), de modo geral, pelo último sobrenome, em maiúsculas, seguido do(s) prenome(s) e outros sobrenomes, abreviado(s) ou não. Os nomes devem ser separados por ponto-e-vírgula, seguido de espaço.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GOMES, L. G. F. F. </a:t>
            </a:r>
            <a:r>
              <a:rPr lang="pt-BR" sz="1800" b="1" dirty="0"/>
              <a:t>Novela e sociedade no Brasil. </a:t>
            </a:r>
            <a:r>
              <a:rPr lang="pt-BR" sz="1800" dirty="0"/>
              <a:t>Niterói: </a:t>
            </a:r>
            <a:r>
              <a:rPr lang="pt-BR" sz="1800" dirty="0" err="1"/>
              <a:t>EdUFF</a:t>
            </a:r>
            <a:r>
              <a:rPr lang="pt-BR" sz="1800" dirty="0"/>
              <a:t>,</a:t>
            </a:r>
            <a:r>
              <a:rPr lang="pt-BR" sz="1800" b="1" dirty="0"/>
              <a:t> </a:t>
            </a:r>
            <a:r>
              <a:rPr lang="pt-BR" sz="1800" dirty="0"/>
              <a:t>1998.</a:t>
            </a:r>
          </a:p>
          <a:p>
            <a:pPr lvl="1">
              <a:buFont typeface="Wingdings" pitchFamily="2" charset="2"/>
              <a:buChar char="§"/>
            </a:pPr>
            <a:endParaRPr lang="pt-BR" sz="300" dirty="0"/>
          </a:p>
          <a:p>
            <a:pPr>
              <a:buFont typeface="Wingdings" pitchFamily="2" charset="2"/>
              <a:buChar char="§"/>
            </a:pPr>
            <a:endParaRPr lang="pt-BR" sz="2000" dirty="0"/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Quando necessário, acrescentam-se elementos complementares à referência para melhor identificar o documento.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GOMES, L. G. F. F. </a:t>
            </a:r>
            <a:r>
              <a:rPr lang="pt-BR" sz="1800" b="1" dirty="0"/>
              <a:t>Novela e sociedade no Brasil. </a:t>
            </a:r>
            <a:r>
              <a:rPr lang="pt-BR" sz="1800" dirty="0"/>
              <a:t>Niterói: </a:t>
            </a:r>
            <a:r>
              <a:rPr lang="pt-BR" sz="1800" dirty="0" err="1"/>
              <a:t>EdUFF</a:t>
            </a:r>
            <a:r>
              <a:rPr lang="pt-BR" sz="1800" dirty="0"/>
              <a:t>, 1998. 137 p., 21 cm. (Coleção Antropologia e Ciência Política, 15). ISBN 85-228-0268-8.</a:t>
            </a:r>
          </a:p>
          <a:p>
            <a:pPr lvl="1">
              <a:buFont typeface="Wingdings" pitchFamily="2" charset="2"/>
              <a:buChar char="§"/>
            </a:pPr>
            <a:endParaRPr lang="pt-BR" sz="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pt-BR" sz="2800" dirty="0"/>
              <a:t>REFERÊNCIAS BIBLIOGRÁFICAS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lvl="1">
              <a:buFont typeface="Wingdings" pitchFamily="2" charset="2"/>
              <a:buChar char="§"/>
            </a:pPr>
            <a:endParaRPr lang="pt-BR" sz="300" dirty="0"/>
          </a:p>
          <a:p>
            <a:pPr>
              <a:buFont typeface="Wingdings" pitchFamily="2" charset="2"/>
              <a:buChar char="§"/>
            </a:pPr>
            <a:endParaRPr lang="pt-BR" sz="2000" dirty="0"/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Quando existirem mais de três autores, indica-se apenas o primeiro, acrescentando-se a expressão </a:t>
            </a:r>
            <a:r>
              <a:rPr lang="pt-BR" sz="2000" dirty="0" err="1"/>
              <a:t>et</a:t>
            </a:r>
            <a:r>
              <a:rPr lang="pt-BR" sz="2000" dirty="0"/>
              <a:t> al.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URANI, A</a:t>
            </a:r>
            <a:r>
              <a:rPr lang="pt-BR" sz="1800" i="1" dirty="0"/>
              <a:t>. </a:t>
            </a:r>
            <a:r>
              <a:rPr lang="pt-BR" sz="1800" i="1" dirty="0" err="1"/>
              <a:t>et</a:t>
            </a:r>
            <a:r>
              <a:rPr lang="pt-BR" sz="1800" i="1" dirty="0"/>
              <a:t> al</a:t>
            </a:r>
            <a:r>
              <a:rPr lang="pt-BR" sz="1800" dirty="0"/>
              <a:t>. </a:t>
            </a:r>
            <a:r>
              <a:rPr lang="pt-BR" sz="1800" b="1" dirty="0"/>
              <a:t>Constituição de uma matriz de contabilidade social para o Brasil. </a:t>
            </a:r>
            <a:r>
              <a:rPr lang="pt-BR" sz="1800" dirty="0"/>
              <a:t>Brasília, DF: IPEA, 1994.</a:t>
            </a:r>
            <a:endParaRPr lang="pt-BR" sz="6600" dirty="0"/>
          </a:p>
          <a:p>
            <a:pPr>
              <a:buFont typeface="Wingdings" pitchFamily="2" charset="2"/>
              <a:buChar char="§"/>
            </a:pPr>
            <a:endParaRPr lang="pt-BR" sz="2000" dirty="0"/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Quando houver indicação explícita de responsabilidade pelo conjunto da obra, em coletâneas de vários autores, a entrada deve ser feita pelo nome do responsável, seguida da abreviação, no singular, do tipo de participação (organizador, compilador, editor, coordenador etc.), entre parênteses.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FERREIRA, </a:t>
            </a:r>
            <a:r>
              <a:rPr lang="pt-BR" sz="1800" dirty="0" err="1"/>
              <a:t>Léslie</a:t>
            </a:r>
            <a:r>
              <a:rPr lang="pt-BR" sz="1800" dirty="0"/>
              <a:t> </a:t>
            </a:r>
            <a:r>
              <a:rPr lang="pt-BR" sz="1800" dirty="0" err="1"/>
              <a:t>Piccolotto</a:t>
            </a:r>
            <a:r>
              <a:rPr lang="pt-BR" sz="1800" dirty="0"/>
              <a:t> (Org.). </a:t>
            </a:r>
            <a:r>
              <a:rPr lang="pt-BR" sz="1800" b="1" dirty="0"/>
              <a:t>O fonoaudiólogo e a escola. </a:t>
            </a:r>
            <a:r>
              <a:rPr lang="pt-BR" sz="1800" dirty="0"/>
              <a:t>São Paulo: </a:t>
            </a:r>
            <a:r>
              <a:rPr lang="pt-BR" sz="1800" dirty="0" err="1"/>
              <a:t>Summus</a:t>
            </a:r>
            <a:r>
              <a:rPr lang="pt-BR" sz="1800" dirty="0"/>
              <a:t>, 1991.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MARCONDES, E.; LIMA, I. N. de (Coord.). </a:t>
            </a:r>
            <a:r>
              <a:rPr lang="pt-BR" sz="1800" b="1" dirty="0"/>
              <a:t>Dietas em pediatria clínica. </a:t>
            </a:r>
            <a:r>
              <a:rPr lang="pt-BR" sz="1800" dirty="0"/>
              <a:t>4. ed. São Paulo: </a:t>
            </a:r>
            <a:r>
              <a:rPr lang="pt-BR" sz="1800" dirty="0" err="1"/>
              <a:t>Sarvier</a:t>
            </a:r>
            <a:r>
              <a:rPr lang="pt-BR" sz="1800" dirty="0"/>
              <a:t>, 1993.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pt-BR" sz="2800" dirty="0"/>
              <a:t>TEXTO EM MEIO ELETRÔNICO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307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sz="2000" dirty="0"/>
              <a:t>As referências devem obedecer aos padrões indicados para os documentos monográficos no todo, acrescidas das informações relativas à descrição física do meio eletrônico.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Exemplo: KOOGAN, André; HOUAISS, Antonio (Ed.). </a:t>
            </a:r>
            <a:r>
              <a:rPr lang="pt-BR" sz="1800" b="1" dirty="0"/>
              <a:t>Enciclopédia e dicionário digital 98.</a:t>
            </a:r>
            <a:r>
              <a:rPr lang="pt-BR" sz="1800" dirty="0"/>
              <a:t> Direção geral de André </a:t>
            </a:r>
            <a:r>
              <a:rPr lang="pt-BR" sz="1800" dirty="0" err="1"/>
              <a:t>Koogan</a:t>
            </a:r>
            <a:r>
              <a:rPr lang="pt-BR" sz="1800" dirty="0"/>
              <a:t> </a:t>
            </a:r>
            <a:r>
              <a:rPr lang="pt-BR" sz="1800" dirty="0" err="1"/>
              <a:t>Breikmam</a:t>
            </a:r>
            <a:r>
              <a:rPr lang="pt-BR" sz="1800" dirty="0"/>
              <a:t>. São Paulo: Delta: Estadão, 1998. 5 CD-ROM.</a:t>
            </a:r>
          </a:p>
          <a:p>
            <a:pPr>
              <a:buFont typeface="Wingdings" pitchFamily="2" charset="2"/>
              <a:buChar char="§"/>
            </a:pPr>
            <a:endParaRPr lang="pt-BR" sz="2000" dirty="0"/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Quando se tratar de obras consultadas online, também são essenciais as informações sobre o endereço eletrônico, apresentado entre os sinais &lt; &gt;, precedido da expressão Disponível em: e a data de acesso ao documento, precedida da expressão Acesso em:, opcionalmente acrescida dos dados referentes a hora, minutos e segundos.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Exemplo: ALVES, Castro. Navio negreiro. [</a:t>
            </a:r>
            <a:r>
              <a:rPr lang="pt-BR" sz="1800" dirty="0" err="1"/>
              <a:t>S.l.</a:t>
            </a:r>
            <a:r>
              <a:rPr lang="pt-BR" sz="1800" dirty="0"/>
              <a:t>]: Virtual Books, 2000. Disponível em:  &lt;http://www.terra.com.br/virtualbooks/freebook /</a:t>
            </a:r>
            <a:r>
              <a:rPr lang="pt-BR" sz="1800" dirty="0" err="1"/>
              <a:t>port</a:t>
            </a:r>
            <a:r>
              <a:rPr lang="pt-BR" sz="1800" dirty="0"/>
              <a:t>/Lport2/ navionegreiro.htm&gt;. Acesso em: 10 jan. 2002</a:t>
            </a:r>
            <a:endParaRPr lang="pt-BR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pt-BR" sz="2800" dirty="0"/>
              <a:t>CAPÍTULO DE LIVRO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06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sz="2000" dirty="0"/>
              <a:t>Os elementos essenciais são: autor(</a:t>
            </a:r>
            <a:r>
              <a:rPr lang="pt-BR" sz="2000" dirty="0" err="1"/>
              <a:t>es</a:t>
            </a:r>
            <a:r>
              <a:rPr lang="pt-BR" sz="2000" dirty="0"/>
              <a:t>), título da parte, seguidos da expressão “In:”, e da referência completa da monografia no todo. No final da referência, deve-se informar a paginação ou outra forma de individualizar a parte referenciada.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Exemplo 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ROMANO, Giovanni. Imagens da juventude na era moderna. In: LEVI, G.; SCHMIDT, J. (Org.). </a:t>
            </a:r>
            <a:r>
              <a:rPr lang="pt-BR" sz="1800" b="1" dirty="0"/>
              <a:t>História dos jovens 2</a:t>
            </a:r>
            <a:r>
              <a:rPr lang="pt-BR" sz="1800" dirty="0"/>
              <a:t>. São Paulo: Companhia das Letras, 1996. p. 7-16.</a:t>
            </a:r>
            <a:endParaRPr lang="pt-BR" sz="6600" dirty="0"/>
          </a:p>
        </p:txBody>
      </p:sp>
      <p:sp>
        <p:nvSpPr>
          <p:cNvPr id="4" name="Texto Explicativo 1 3"/>
          <p:cNvSpPr/>
          <p:nvPr/>
        </p:nvSpPr>
        <p:spPr>
          <a:xfrm>
            <a:off x="762000" y="4267200"/>
            <a:ext cx="3048000" cy="762000"/>
          </a:xfrm>
          <a:prstGeom prst="borderCallout1">
            <a:avLst>
              <a:gd name="adj1" fmla="val 46941"/>
              <a:gd name="adj2" fmla="val 102735"/>
              <a:gd name="adj3" fmla="val -145405"/>
              <a:gd name="adj4" fmla="val 11130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Capítulo do livro que você leu e autor do capítulo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1371600" y="3124200"/>
            <a:ext cx="6248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o Explicativo 1 6"/>
          <p:cNvSpPr/>
          <p:nvPr/>
        </p:nvSpPr>
        <p:spPr>
          <a:xfrm>
            <a:off x="5257800" y="4343400"/>
            <a:ext cx="3048000" cy="762000"/>
          </a:xfrm>
          <a:prstGeom prst="borderCallout1">
            <a:avLst>
              <a:gd name="adj1" fmla="val 49608"/>
              <a:gd name="adj2" fmla="val -1932"/>
              <a:gd name="adj3" fmla="val -113405"/>
              <a:gd name="adj4" fmla="val -4402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Nome do livro e organizador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1371600" y="3429000"/>
            <a:ext cx="4724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pt-BR" sz="2800" dirty="0"/>
              <a:t>ARTIGO OU REPORTAGEM DE PERIÓDICO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06963"/>
          </a:xfrm>
        </p:spPr>
        <p:txBody>
          <a:bodyPr/>
          <a:lstStyle/>
          <a:p>
            <a:r>
              <a:rPr lang="pt-BR" sz="2000" dirty="0"/>
              <a:t>Os elementos essenciais são: autor(</a:t>
            </a:r>
            <a:r>
              <a:rPr lang="pt-BR" sz="2000" dirty="0" err="1"/>
              <a:t>es</a:t>
            </a:r>
            <a:r>
              <a:rPr lang="pt-BR" sz="2000" dirty="0"/>
              <a:t>), título da parte, artigo ou matéria, título da publicação, local de publicação, numeração correspondente ao volume e/ou ano, fascículo ou número, paginação inicial e final, quando se tratar de artigo ou matéria, data ou intervalo de publicação e particularidades que identificam a parte (se houver).</a:t>
            </a:r>
          </a:p>
          <a:p>
            <a:r>
              <a:rPr lang="pt-BR" sz="2000" dirty="0"/>
              <a:t>Deve-se dar grifo ao nome do periódico.</a:t>
            </a:r>
          </a:p>
          <a:p>
            <a:r>
              <a:rPr lang="pt-BR" sz="2000" dirty="0"/>
              <a:t>Exemplo :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As 500 maiores empresas do Brasil. </a:t>
            </a:r>
            <a:r>
              <a:rPr lang="pt-BR" sz="1800" b="1" dirty="0"/>
              <a:t>Conjuntura Econômica</a:t>
            </a:r>
            <a:r>
              <a:rPr lang="pt-BR" sz="1800" dirty="0"/>
              <a:t>, Rio de Janeiro, v. 38, n. 9, set. 1984. Edição especial. p. 77-102.</a:t>
            </a:r>
          </a:p>
          <a:p>
            <a:pPr lvl="1">
              <a:buFont typeface="Wingdings" pitchFamily="2" charset="2"/>
              <a:buChar char="§"/>
            </a:pPr>
            <a:r>
              <a:rPr lang="es-ES" sz="1800" dirty="0"/>
              <a:t>MANSILLA, H. C. F. La controversia entre universalismo y particularismo en la </a:t>
            </a:r>
            <a:r>
              <a:rPr lang="es-ES" sz="1800" dirty="0" err="1"/>
              <a:t>filosofia</a:t>
            </a:r>
            <a:r>
              <a:rPr lang="es-ES" sz="1800" dirty="0"/>
              <a:t> de la cultura. </a:t>
            </a:r>
            <a:r>
              <a:rPr lang="es-ES" sz="1800" b="1" dirty="0"/>
              <a:t>Revista Latinoamericana </a:t>
            </a:r>
            <a:r>
              <a:rPr lang="pt-BR" sz="1800" b="1" dirty="0"/>
              <a:t>de Filosofia, </a:t>
            </a:r>
            <a:r>
              <a:rPr lang="pt-BR" sz="1800" dirty="0"/>
              <a:t>Buenos Aires, v. 24, n. 2, primavera 1998. p. 138-145.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NAVES, P. Lagos andinos dão banho de beleza. </a:t>
            </a:r>
            <a:r>
              <a:rPr lang="pt-BR" sz="1800" b="1" dirty="0"/>
              <a:t>Folha de S. Paulo</a:t>
            </a:r>
            <a:r>
              <a:rPr lang="pt-BR" sz="1800" dirty="0"/>
              <a:t>, São Paulo, 28 jun. 1999. Folha Turismo, Caderno 8, p. 13.</a:t>
            </a:r>
            <a:endParaRPr lang="pt-BR" sz="6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pt-BR" sz="2800" dirty="0"/>
              <a:t>TRABALHOS ACADÊMICOS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06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sz="2000" dirty="0"/>
              <a:t>Nas teses, dissertações ou outros trabalhos acadêmicos devem ser indicados em nota o tipo de documento (tese, dissertação, trabalho de conclusão de curso etc.), o grau, a vinculação acadêmica, o local e a data da defesa, mencionada na folha de aprovação (se houver). 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MORGADO, M. L. C. </a:t>
            </a:r>
            <a:r>
              <a:rPr lang="pt-BR" sz="1800" b="1" dirty="0" err="1"/>
              <a:t>Reimplante</a:t>
            </a:r>
            <a:r>
              <a:rPr lang="pt-BR" sz="1800" b="1" dirty="0"/>
              <a:t> dentário. </a:t>
            </a:r>
            <a:r>
              <a:rPr lang="pt-BR" sz="1800" dirty="0"/>
              <a:t>1990. 51 f. Trabalho de Conclusão de Curso (Especialização) – Faculdade de Odontologia, Universidade Camilo Castelo Branco, São Paulo, 1990.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ARAUJO, U. A. M. </a:t>
            </a:r>
            <a:r>
              <a:rPr lang="pt-BR" sz="1800" b="1" dirty="0"/>
              <a:t>Máscaras inteiriças </a:t>
            </a:r>
            <a:r>
              <a:rPr lang="pt-BR" sz="1800" b="1" dirty="0" err="1"/>
              <a:t>Tukúna</a:t>
            </a:r>
            <a:r>
              <a:rPr lang="pt-BR" sz="1800" b="1" dirty="0"/>
              <a:t>: </a:t>
            </a:r>
            <a:r>
              <a:rPr lang="pt-BR" sz="1800" dirty="0"/>
              <a:t>possibilidades de estudo de artefatos de museu para o conhecimento do universo indígena. 1985. 102 f. Dissertação (Mestrado em Ciências Sociais)– Fundação Escola de Sociologia e Política de São Paulo, São Paulo, 1986.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pt-BR" sz="2800" dirty="0"/>
              <a:t>LEGISLAÇÃO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06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sz="2000" dirty="0"/>
              <a:t>Compreende a Constituição, as emendas constitucionais e os textos legais infraconstitucionais (lei complementar e ordinária, medida provisória, decreto em todas as suas formas, resolução do Senado Federal) e normas emanadas das entidades públicas e privadas (ato normativo, portaria, resolução, ordem de serviço, instrução normativa, comunicado, aviso, circular, decisão administrativa, entre outros).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Os elementos essenciais são: jurisdição (ou cabeçalho da entidade, no caso de se tratar de normas), título, numeração, data e dados da publicação. 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SÃO PAULO (Estado). Decreto no 42.822, de 20 de janeiro de 1998.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BRASIL. Medida provisória no 1.569-9, de 11 de dezembro de 1997. Diário Oficial [da] República Federativa do Brasil, Poder Executivo, Brasília, DF, 14 dez. 1997. Seção 1, p. 29514.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1475</Words>
  <Application>Microsoft Office PowerPoint</Application>
  <PresentationFormat>Apresentação na tela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Wingdings</vt:lpstr>
      <vt:lpstr>Design padrão</vt:lpstr>
      <vt:lpstr>REFERÊNCIAS BIBLIOGRÁFICAS EM TRABALHOS ACADÊMICOS – NBR 6023</vt:lpstr>
      <vt:lpstr>O que é referência?</vt:lpstr>
      <vt:lpstr>REFERÊNCIAS BIBLIOGRÁFICAS</vt:lpstr>
      <vt:lpstr>REFERÊNCIAS BIBLIOGRÁFICAS</vt:lpstr>
      <vt:lpstr>TEXTO EM MEIO ELETRÔNICO</vt:lpstr>
      <vt:lpstr>CAPÍTULO DE LIVRO</vt:lpstr>
      <vt:lpstr>ARTIGO OU REPORTAGEM DE PERIÓDICO</vt:lpstr>
      <vt:lpstr>TRABALHOS ACADÊMICOS</vt:lpstr>
      <vt:lpstr>LEGISLAÇÃO</vt:lpstr>
      <vt:lpstr>AUTOR INSTITUIÇÃO</vt:lpstr>
      <vt:lpstr>DEMAIS REGRAS</vt:lpstr>
      <vt:lpstr>DEMAIS REGRAS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Casal</dc:creator>
  <cp:lastModifiedBy>Leandro Duarte</cp:lastModifiedBy>
  <cp:revision>31</cp:revision>
  <cp:lastPrinted>1601-01-01T00:00:00Z</cp:lastPrinted>
  <dcterms:created xsi:type="dcterms:W3CDTF">1601-01-01T00:00:00Z</dcterms:created>
  <dcterms:modified xsi:type="dcterms:W3CDTF">2021-01-21T13:26:06Z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