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9" r:id="rId4"/>
    <p:sldId id="261" r:id="rId5"/>
    <p:sldId id="262" r:id="rId6"/>
    <p:sldId id="263" r:id="rId7"/>
    <p:sldId id="264" r:id="rId8"/>
    <p:sldId id="267" r:id="rId9"/>
    <p:sldId id="258" r:id="rId10"/>
    <p:sldId id="265" r:id="rId11"/>
    <p:sldId id="270" r:id="rId12"/>
    <p:sldId id="269" r:id="rId13"/>
    <p:sldId id="266" r:id="rId14"/>
    <p:sldId id="268" r:id="rId15"/>
    <p:sldId id="260" r:id="rId1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66EDCC-3920-4051-A1FA-6D11BB57BE4F}" type="datetimeFigureOut">
              <a:rPr lang="pt-BR" smtClean="0"/>
              <a:t>13/03/2012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31706E-CE9E-49FD-A96D-016CFD4491AA}" type="slidenum">
              <a:rPr lang="pt-BR" smtClean="0"/>
              <a:t>‹nº›</a:t>
            </a:fld>
            <a:endParaRPr lang="pt-BR"/>
          </a:p>
        </p:txBody>
      </p:sp>
    </p:spTree>
    <p:extLst>
      <p:ext uri="{BB962C8B-B14F-4D97-AF65-F5344CB8AC3E}">
        <p14:creationId xmlns:p14="http://schemas.microsoft.com/office/powerpoint/2010/main" val="3539976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831706E-CE9E-49FD-A96D-016CFD4491AA}" type="slidenum">
              <a:rPr lang="pt-BR" smtClean="0"/>
              <a:t>4</a:t>
            </a:fld>
            <a:endParaRPr lang="pt-BR"/>
          </a:p>
        </p:txBody>
      </p:sp>
    </p:spTree>
    <p:extLst>
      <p:ext uri="{BB962C8B-B14F-4D97-AF65-F5344CB8AC3E}">
        <p14:creationId xmlns:p14="http://schemas.microsoft.com/office/powerpoint/2010/main" val="4177512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0EFE5150-D391-49D8-A1B1-5CF73C7E3D52}" type="datetime1">
              <a:rPr lang="pt-BR" smtClean="0"/>
              <a:t>13/03/2012</a:t>
            </a:fld>
            <a:endParaRPr lang="pt-BR"/>
          </a:p>
        </p:txBody>
      </p:sp>
      <p:sp>
        <p:nvSpPr>
          <p:cNvPr id="5" name="Espaço Reservado para Rodapé 4"/>
          <p:cNvSpPr>
            <a:spLocks noGrp="1"/>
          </p:cNvSpPr>
          <p:nvPr>
            <p:ph type="ftr" sz="quarter" idx="11"/>
          </p:nvPr>
        </p:nvSpPr>
        <p:spPr/>
        <p:txBody>
          <a:bodyPr/>
          <a:lstStyle/>
          <a:p>
            <a:r>
              <a:rPr lang="pt-BR" smtClean="0"/>
              <a:t>1</a:t>
            </a:r>
            <a:endParaRPr lang="pt-BR"/>
          </a:p>
        </p:txBody>
      </p:sp>
      <p:sp>
        <p:nvSpPr>
          <p:cNvPr id="6" name="Espaço Reservado para Número de Slide 5"/>
          <p:cNvSpPr>
            <a:spLocks noGrp="1"/>
          </p:cNvSpPr>
          <p:nvPr>
            <p:ph type="sldNum" sz="quarter" idx="12"/>
          </p:nvPr>
        </p:nvSpPr>
        <p:spPr/>
        <p:txBody>
          <a:bodyPr/>
          <a:lstStyle/>
          <a:p>
            <a:fld id="{F94866ED-5F66-4BC6-ABBB-7EA19F7F17E6}" type="slidenum">
              <a:rPr lang="pt-BR" smtClean="0"/>
              <a:t>‹nº›</a:t>
            </a:fld>
            <a:endParaRPr lang="pt-BR"/>
          </a:p>
        </p:txBody>
      </p:sp>
    </p:spTree>
    <p:extLst>
      <p:ext uri="{BB962C8B-B14F-4D97-AF65-F5344CB8AC3E}">
        <p14:creationId xmlns:p14="http://schemas.microsoft.com/office/powerpoint/2010/main" val="91578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2D2A7A8-FD90-4F90-80BA-E9DBAC5AA364}" type="datetime1">
              <a:rPr lang="pt-BR" smtClean="0"/>
              <a:t>13/03/2012</a:t>
            </a:fld>
            <a:endParaRPr lang="pt-BR"/>
          </a:p>
        </p:txBody>
      </p:sp>
      <p:sp>
        <p:nvSpPr>
          <p:cNvPr id="5" name="Espaço Reservado para Rodapé 4"/>
          <p:cNvSpPr>
            <a:spLocks noGrp="1"/>
          </p:cNvSpPr>
          <p:nvPr>
            <p:ph type="ftr" sz="quarter" idx="11"/>
          </p:nvPr>
        </p:nvSpPr>
        <p:spPr/>
        <p:txBody>
          <a:bodyPr/>
          <a:lstStyle/>
          <a:p>
            <a:r>
              <a:rPr lang="pt-BR" smtClean="0"/>
              <a:t>1</a:t>
            </a:r>
            <a:endParaRPr lang="pt-BR"/>
          </a:p>
        </p:txBody>
      </p:sp>
      <p:sp>
        <p:nvSpPr>
          <p:cNvPr id="6" name="Espaço Reservado para Número de Slide 5"/>
          <p:cNvSpPr>
            <a:spLocks noGrp="1"/>
          </p:cNvSpPr>
          <p:nvPr>
            <p:ph type="sldNum" sz="quarter" idx="12"/>
          </p:nvPr>
        </p:nvSpPr>
        <p:spPr/>
        <p:txBody>
          <a:bodyPr/>
          <a:lstStyle/>
          <a:p>
            <a:fld id="{F94866ED-5F66-4BC6-ABBB-7EA19F7F17E6}" type="slidenum">
              <a:rPr lang="pt-BR" smtClean="0"/>
              <a:t>‹nº›</a:t>
            </a:fld>
            <a:endParaRPr lang="pt-BR"/>
          </a:p>
        </p:txBody>
      </p:sp>
    </p:spTree>
    <p:extLst>
      <p:ext uri="{BB962C8B-B14F-4D97-AF65-F5344CB8AC3E}">
        <p14:creationId xmlns:p14="http://schemas.microsoft.com/office/powerpoint/2010/main" val="2321120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7809B66-CB27-4095-878F-CB578F42B9D3}" type="datetime1">
              <a:rPr lang="pt-BR" smtClean="0"/>
              <a:t>13/03/2012</a:t>
            </a:fld>
            <a:endParaRPr lang="pt-BR"/>
          </a:p>
        </p:txBody>
      </p:sp>
      <p:sp>
        <p:nvSpPr>
          <p:cNvPr id="5" name="Espaço Reservado para Rodapé 4"/>
          <p:cNvSpPr>
            <a:spLocks noGrp="1"/>
          </p:cNvSpPr>
          <p:nvPr>
            <p:ph type="ftr" sz="quarter" idx="11"/>
          </p:nvPr>
        </p:nvSpPr>
        <p:spPr/>
        <p:txBody>
          <a:bodyPr/>
          <a:lstStyle/>
          <a:p>
            <a:r>
              <a:rPr lang="pt-BR" smtClean="0"/>
              <a:t>1</a:t>
            </a:r>
            <a:endParaRPr lang="pt-BR"/>
          </a:p>
        </p:txBody>
      </p:sp>
      <p:sp>
        <p:nvSpPr>
          <p:cNvPr id="6" name="Espaço Reservado para Número de Slide 5"/>
          <p:cNvSpPr>
            <a:spLocks noGrp="1"/>
          </p:cNvSpPr>
          <p:nvPr>
            <p:ph type="sldNum" sz="quarter" idx="12"/>
          </p:nvPr>
        </p:nvSpPr>
        <p:spPr/>
        <p:txBody>
          <a:bodyPr/>
          <a:lstStyle/>
          <a:p>
            <a:fld id="{F94866ED-5F66-4BC6-ABBB-7EA19F7F17E6}" type="slidenum">
              <a:rPr lang="pt-BR" smtClean="0"/>
              <a:t>‹nº›</a:t>
            </a:fld>
            <a:endParaRPr lang="pt-BR"/>
          </a:p>
        </p:txBody>
      </p:sp>
    </p:spTree>
    <p:extLst>
      <p:ext uri="{BB962C8B-B14F-4D97-AF65-F5344CB8AC3E}">
        <p14:creationId xmlns:p14="http://schemas.microsoft.com/office/powerpoint/2010/main" val="1446221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6D39D5C-B956-41E9-BD28-FB059F64D2AE}" type="datetime1">
              <a:rPr lang="pt-BR" smtClean="0"/>
              <a:t>13/03/2012</a:t>
            </a:fld>
            <a:endParaRPr lang="pt-BR"/>
          </a:p>
        </p:txBody>
      </p:sp>
      <p:sp>
        <p:nvSpPr>
          <p:cNvPr id="5" name="Espaço Reservado para Rodapé 4"/>
          <p:cNvSpPr>
            <a:spLocks noGrp="1"/>
          </p:cNvSpPr>
          <p:nvPr>
            <p:ph type="ftr" sz="quarter" idx="11"/>
          </p:nvPr>
        </p:nvSpPr>
        <p:spPr/>
        <p:txBody>
          <a:bodyPr/>
          <a:lstStyle/>
          <a:p>
            <a:r>
              <a:rPr lang="pt-BR" smtClean="0"/>
              <a:t>1</a:t>
            </a:r>
            <a:endParaRPr lang="pt-BR"/>
          </a:p>
        </p:txBody>
      </p:sp>
      <p:sp>
        <p:nvSpPr>
          <p:cNvPr id="6" name="Espaço Reservado para Número de Slide 5"/>
          <p:cNvSpPr>
            <a:spLocks noGrp="1"/>
          </p:cNvSpPr>
          <p:nvPr>
            <p:ph type="sldNum" sz="quarter" idx="12"/>
          </p:nvPr>
        </p:nvSpPr>
        <p:spPr/>
        <p:txBody>
          <a:bodyPr/>
          <a:lstStyle/>
          <a:p>
            <a:fld id="{F94866ED-5F66-4BC6-ABBB-7EA19F7F17E6}" type="slidenum">
              <a:rPr lang="pt-BR" smtClean="0"/>
              <a:t>‹nº›</a:t>
            </a:fld>
            <a:endParaRPr lang="pt-BR"/>
          </a:p>
        </p:txBody>
      </p:sp>
    </p:spTree>
    <p:extLst>
      <p:ext uri="{BB962C8B-B14F-4D97-AF65-F5344CB8AC3E}">
        <p14:creationId xmlns:p14="http://schemas.microsoft.com/office/powerpoint/2010/main" val="2107511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7C6AD144-29FB-47DE-B028-C132F9A29B3D}" type="datetime1">
              <a:rPr lang="pt-BR" smtClean="0"/>
              <a:t>13/03/2012</a:t>
            </a:fld>
            <a:endParaRPr lang="pt-BR"/>
          </a:p>
        </p:txBody>
      </p:sp>
      <p:sp>
        <p:nvSpPr>
          <p:cNvPr id="5" name="Espaço Reservado para Rodapé 4"/>
          <p:cNvSpPr>
            <a:spLocks noGrp="1"/>
          </p:cNvSpPr>
          <p:nvPr>
            <p:ph type="ftr" sz="quarter" idx="11"/>
          </p:nvPr>
        </p:nvSpPr>
        <p:spPr/>
        <p:txBody>
          <a:bodyPr/>
          <a:lstStyle/>
          <a:p>
            <a:r>
              <a:rPr lang="pt-BR" smtClean="0"/>
              <a:t>1</a:t>
            </a:r>
            <a:endParaRPr lang="pt-BR"/>
          </a:p>
        </p:txBody>
      </p:sp>
      <p:sp>
        <p:nvSpPr>
          <p:cNvPr id="6" name="Espaço Reservado para Número de Slide 5"/>
          <p:cNvSpPr>
            <a:spLocks noGrp="1"/>
          </p:cNvSpPr>
          <p:nvPr>
            <p:ph type="sldNum" sz="quarter" idx="12"/>
          </p:nvPr>
        </p:nvSpPr>
        <p:spPr/>
        <p:txBody>
          <a:bodyPr/>
          <a:lstStyle/>
          <a:p>
            <a:fld id="{F94866ED-5F66-4BC6-ABBB-7EA19F7F17E6}" type="slidenum">
              <a:rPr lang="pt-BR" smtClean="0"/>
              <a:t>‹nº›</a:t>
            </a:fld>
            <a:endParaRPr lang="pt-BR"/>
          </a:p>
        </p:txBody>
      </p:sp>
    </p:spTree>
    <p:extLst>
      <p:ext uri="{BB962C8B-B14F-4D97-AF65-F5344CB8AC3E}">
        <p14:creationId xmlns:p14="http://schemas.microsoft.com/office/powerpoint/2010/main" val="4289548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C24ED0D8-8E51-4AAC-BCBA-DD6FB512462D}" type="datetime1">
              <a:rPr lang="pt-BR" smtClean="0"/>
              <a:t>13/03/2012</a:t>
            </a:fld>
            <a:endParaRPr lang="pt-BR"/>
          </a:p>
        </p:txBody>
      </p:sp>
      <p:sp>
        <p:nvSpPr>
          <p:cNvPr id="6" name="Espaço Reservado para Rodapé 5"/>
          <p:cNvSpPr>
            <a:spLocks noGrp="1"/>
          </p:cNvSpPr>
          <p:nvPr>
            <p:ph type="ftr" sz="quarter" idx="11"/>
          </p:nvPr>
        </p:nvSpPr>
        <p:spPr/>
        <p:txBody>
          <a:bodyPr/>
          <a:lstStyle/>
          <a:p>
            <a:r>
              <a:rPr lang="pt-BR" smtClean="0"/>
              <a:t>1</a:t>
            </a:r>
            <a:endParaRPr lang="pt-BR"/>
          </a:p>
        </p:txBody>
      </p:sp>
      <p:sp>
        <p:nvSpPr>
          <p:cNvPr id="7" name="Espaço Reservado para Número de Slide 6"/>
          <p:cNvSpPr>
            <a:spLocks noGrp="1"/>
          </p:cNvSpPr>
          <p:nvPr>
            <p:ph type="sldNum" sz="quarter" idx="12"/>
          </p:nvPr>
        </p:nvSpPr>
        <p:spPr/>
        <p:txBody>
          <a:bodyPr/>
          <a:lstStyle/>
          <a:p>
            <a:fld id="{F94866ED-5F66-4BC6-ABBB-7EA19F7F17E6}" type="slidenum">
              <a:rPr lang="pt-BR" smtClean="0"/>
              <a:t>‹nº›</a:t>
            </a:fld>
            <a:endParaRPr lang="pt-BR"/>
          </a:p>
        </p:txBody>
      </p:sp>
    </p:spTree>
    <p:extLst>
      <p:ext uri="{BB962C8B-B14F-4D97-AF65-F5344CB8AC3E}">
        <p14:creationId xmlns:p14="http://schemas.microsoft.com/office/powerpoint/2010/main" val="1101091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493BB8E0-2AA2-4928-ADA8-1682A06E5A9B}" type="datetime1">
              <a:rPr lang="pt-BR" smtClean="0"/>
              <a:t>13/03/2012</a:t>
            </a:fld>
            <a:endParaRPr lang="pt-BR"/>
          </a:p>
        </p:txBody>
      </p:sp>
      <p:sp>
        <p:nvSpPr>
          <p:cNvPr id="8" name="Espaço Reservado para Rodapé 7"/>
          <p:cNvSpPr>
            <a:spLocks noGrp="1"/>
          </p:cNvSpPr>
          <p:nvPr>
            <p:ph type="ftr" sz="quarter" idx="11"/>
          </p:nvPr>
        </p:nvSpPr>
        <p:spPr/>
        <p:txBody>
          <a:bodyPr/>
          <a:lstStyle/>
          <a:p>
            <a:r>
              <a:rPr lang="pt-BR" smtClean="0"/>
              <a:t>1</a:t>
            </a:r>
            <a:endParaRPr lang="pt-BR"/>
          </a:p>
        </p:txBody>
      </p:sp>
      <p:sp>
        <p:nvSpPr>
          <p:cNvPr id="9" name="Espaço Reservado para Número de Slide 8"/>
          <p:cNvSpPr>
            <a:spLocks noGrp="1"/>
          </p:cNvSpPr>
          <p:nvPr>
            <p:ph type="sldNum" sz="quarter" idx="12"/>
          </p:nvPr>
        </p:nvSpPr>
        <p:spPr/>
        <p:txBody>
          <a:bodyPr/>
          <a:lstStyle/>
          <a:p>
            <a:fld id="{F94866ED-5F66-4BC6-ABBB-7EA19F7F17E6}" type="slidenum">
              <a:rPr lang="pt-BR" smtClean="0"/>
              <a:t>‹nº›</a:t>
            </a:fld>
            <a:endParaRPr lang="pt-BR"/>
          </a:p>
        </p:txBody>
      </p:sp>
    </p:spTree>
    <p:extLst>
      <p:ext uri="{BB962C8B-B14F-4D97-AF65-F5344CB8AC3E}">
        <p14:creationId xmlns:p14="http://schemas.microsoft.com/office/powerpoint/2010/main" val="3126508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7ADB3D78-0976-43F2-84AC-D18319188632}" type="datetime1">
              <a:rPr lang="pt-BR" smtClean="0"/>
              <a:t>13/03/2012</a:t>
            </a:fld>
            <a:endParaRPr lang="pt-BR"/>
          </a:p>
        </p:txBody>
      </p:sp>
      <p:sp>
        <p:nvSpPr>
          <p:cNvPr id="4" name="Espaço Reservado para Rodapé 3"/>
          <p:cNvSpPr>
            <a:spLocks noGrp="1"/>
          </p:cNvSpPr>
          <p:nvPr>
            <p:ph type="ftr" sz="quarter" idx="11"/>
          </p:nvPr>
        </p:nvSpPr>
        <p:spPr/>
        <p:txBody>
          <a:bodyPr/>
          <a:lstStyle/>
          <a:p>
            <a:r>
              <a:rPr lang="pt-BR" smtClean="0"/>
              <a:t>1</a:t>
            </a:r>
            <a:endParaRPr lang="pt-BR"/>
          </a:p>
        </p:txBody>
      </p:sp>
      <p:sp>
        <p:nvSpPr>
          <p:cNvPr id="5" name="Espaço Reservado para Número de Slide 4"/>
          <p:cNvSpPr>
            <a:spLocks noGrp="1"/>
          </p:cNvSpPr>
          <p:nvPr>
            <p:ph type="sldNum" sz="quarter" idx="12"/>
          </p:nvPr>
        </p:nvSpPr>
        <p:spPr/>
        <p:txBody>
          <a:bodyPr/>
          <a:lstStyle/>
          <a:p>
            <a:fld id="{F94866ED-5F66-4BC6-ABBB-7EA19F7F17E6}" type="slidenum">
              <a:rPr lang="pt-BR" smtClean="0"/>
              <a:t>‹nº›</a:t>
            </a:fld>
            <a:endParaRPr lang="pt-BR"/>
          </a:p>
        </p:txBody>
      </p:sp>
    </p:spTree>
    <p:extLst>
      <p:ext uri="{BB962C8B-B14F-4D97-AF65-F5344CB8AC3E}">
        <p14:creationId xmlns:p14="http://schemas.microsoft.com/office/powerpoint/2010/main" val="2137596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E2E4F2E-E37A-441F-A117-E10385A2D947}" type="datetime1">
              <a:rPr lang="pt-BR" smtClean="0"/>
              <a:t>13/03/2012</a:t>
            </a:fld>
            <a:endParaRPr lang="pt-BR"/>
          </a:p>
        </p:txBody>
      </p:sp>
      <p:sp>
        <p:nvSpPr>
          <p:cNvPr id="3" name="Espaço Reservado para Rodapé 2"/>
          <p:cNvSpPr>
            <a:spLocks noGrp="1"/>
          </p:cNvSpPr>
          <p:nvPr>
            <p:ph type="ftr" sz="quarter" idx="11"/>
          </p:nvPr>
        </p:nvSpPr>
        <p:spPr/>
        <p:txBody>
          <a:bodyPr/>
          <a:lstStyle/>
          <a:p>
            <a:r>
              <a:rPr lang="pt-BR" smtClean="0"/>
              <a:t>1</a:t>
            </a:r>
            <a:endParaRPr lang="pt-BR"/>
          </a:p>
        </p:txBody>
      </p:sp>
      <p:sp>
        <p:nvSpPr>
          <p:cNvPr id="4" name="Espaço Reservado para Número de Slide 3"/>
          <p:cNvSpPr>
            <a:spLocks noGrp="1"/>
          </p:cNvSpPr>
          <p:nvPr>
            <p:ph type="sldNum" sz="quarter" idx="12"/>
          </p:nvPr>
        </p:nvSpPr>
        <p:spPr/>
        <p:txBody>
          <a:bodyPr/>
          <a:lstStyle/>
          <a:p>
            <a:fld id="{F94866ED-5F66-4BC6-ABBB-7EA19F7F17E6}" type="slidenum">
              <a:rPr lang="pt-BR" smtClean="0"/>
              <a:t>‹nº›</a:t>
            </a:fld>
            <a:endParaRPr lang="pt-BR"/>
          </a:p>
        </p:txBody>
      </p:sp>
    </p:spTree>
    <p:extLst>
      <p:ext uri="{BB962C8B-B14F-4D97-AF65-F5344CB8AC3E}">
        <p14:creationId xmlns:p14="http://schemas.microsoft.com/office/powerpoint/2010/main" val="3769765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8B85515D-95A0-4A29-A629-238669F39276}" type="datetime1">
              <a:rPr lang="pt-BR" smtClean="0"/>
              <a:t>13/03/2012</a:t>
            </a:fld>
            <a:endParaRPr lang="pt-BR"/>
          </a:p>
        </p:txBody>
      </p:sp>
      <p:sp>
        <p:nvSpPr>
          <p:cNvPr id="6" name="Espaço Reservado para Rodapé 5"/>
          <p:cNvSpPr>
            <a:spLocks noGrp="1"/>
          </p:cNvSpPr>
          <p:nvPr>
            <p:ph type="ftr" sz="quarter" idx="11"/>
          </p:nvPr>
        </p:nvSpPr>
        <p:spPr/>
        <p:txBody>
          <a:bodyPr/>
          <a:lstStyle/>
          <a:p>
            <a:r>
              <a:rPr lang="pt-BR" smtClean="0"/>
              <a:t>1</a:t>
            </a:r>
            <a:endParaRPr lang="pt-BR"/>
          </a:p>
        </p:txBody>
      </p:sp>
      <p:sp>
        <p:nvSpPr>
          <p:cNvPr id="7" name="Espaço Reservado para Número de Slide 6"/>
          <p:cNvSpPr>
            <a:spLocks noGrp="1"/>
          </p:cNvSpPr>
          <p:nvPr>
            <p:ph type="sldNum" sz="quarter" idx="12"/>
          </p:nvPr>
        </p:nvSpPr>
        <p:spPr/>
        <p:txBody>
          <a:bodyPr/>
          <a:lstStyle/>
          <a:p>
            <a:fld id="{F94866ED-5F66-4BC6-ABBB-7EA19F7F17E6}" type="slidenum">
              <a:rPr lang="pt-BR" smtClean="0"/>
              <a:t>‹nº›</a:t>
            </a:fld>
            <a:endParaRPr lang="pt-BR"/>
          </a:p>
        </p:txBody>
      </p:sp>
    </p:spTree>
    <p:extLst>
      <p:ext uri="{BB962C8B-B14F-4D97-AF65-F5344CB8AC3E}">
        <p14:creationId xmlns:p14="http://schemas.microsoft.com/office/powerpoint/2010/main" val="1439355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49B8272-8CA3-4845-880D-54EA27275E0A}" type="datetime1">
              <a:rPr lang="pt-BR" smtClean="0"/>
              <a:t>13/03/2012</a:t>
            </a:fld>
            <a:endParaRPr lang="pt-BR"/>
          </a:p>
        </p:txBody>
      </p:sp>
      <p:sp>
        <p:nvSpPr>
          <p:cNvPr id="6" name="Espaço Reservado para Rodapé 5"/>
          <p:cNvSpPr>
            <a:spLocks noGrp="1"/>
          </p:cNvSpPr>
          <p:nvPr>
            <p:ph type="ftr" sz="quarter" idx="11"/>
          </p:nvPr>
        </p:nvSpPr>
        <p:spPr/>
        <p:txBody>
          <a:bodyPr/>
          <a:lstStyle/>
          <a:p>
            <a:r>
              <a:rPr lang="pt-BR" smtClean="0"/>
              <a:t>1</a:t>
            </a:r>
            <a:endParaRPr lang="pt-BR"/>
          </a:p>
        </p:txBody>
      </p:sp>
      <p:sp>
        <p:nvSpPr>
          <p:cNvPr id="7" name="Espaço Reservado para Número de Slide 6"/>
          <p:cNvSpPr>
            <a:spLocks noGrp="1"/>
          </p:cNvSpPr>
          <p:nvPr>
            <p:ph type="sldNum" sz="quarter" idx="12"/>
          </p:nvPr>
        </p:nvSpPr>
        <p:spPr/>
        <p:txBody>
          <a:bodyPr/>
          <a:lstStyle/>
          <a:p>
            <a:fld id="{F94866ED-5F66-4BC6-ABBB-7EA19F7F17E6}" type="slidenum">
              <a:rPr lang="pt-BR" smtClean="0"/>
              <a:t>‹nº›</a:t>
            </a:fld>
            <a:endParaRPr lang="pt-BR"/>
          </a:p>
        </p:txBody>
      </p:sp>
    </p:spTree>
    <p:extLst>
      <p:ext uri="{BB962C8B-B14F-4D97-AF65-F5344CB8AC3E}">
        <p14:creationId xmlns:p14="http://schemas.microsoft.com/office/powerpoint/2010/main" val="3855070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3B43F8-9559-413D-8E2D-CCAE36BB0780}" type="datetime1">
              <a:rPr lang="pt-BR" smtClean="0"/>
              <a:t>13/03/2012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smtClean="0"/>
              <a:t>1</a:t>
            </a: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4866ED-5F66-4BC6-ABBB-7EA19F7F17E6}" type="slidenum">
              <a:rPr lang="pt-BR" smtClean="0"/>
              <a:t>‹nº›</a:t>
            </a:fld>
            <a:endParaRPr lang="pt-BR"/>
          </a:p>
        </p:txBody>
      </p:sp>
    </p:spTree>
    <p:extLst>
      <p:ext uri="{BB962C8B-B14F-4D97-AF65-F5344CB8AC3E}">
        <p14:creationId xmlns:p14="http://schemas.microsoft.com/office/powerpoint/2010/main" val="808676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correa@ufsj.edu.br"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fsj.edu.br/portal2-repositorio/File/cpc/Faixa.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476672"/>
            <a:ext cx="3384376" cy="676056"/>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1498693" y="1772816"/>
            <a:ext cx="6225166" cy="1477328"/>
          </a:xfrm>
          <a:prstGeom prst="rect">
            <a:avLst/>
          </a:prstGeom>
          <a:noFill/>
        </p:spPr>
        <p:txBody>
          <a:bodyPr wrap="none" rtlCol="0">
            <a:spAutoFit/>
          </a:bodyPr>
          <a:lstStyle/>
          <a:p>
            <a:pPr algn="ctr">
              <a:lnSpc>
                <a:spcPct val="150000"/>
              </a:lnSpc>
            </a:pPr>
            <a:r>
              <a:rPr lang="pt-BR" sz="2400" b="1" dirty="0"/>
              <a:t>O PIBID DA UFSJ NA ÁREA DE </a:t>
            </a:r>
            <a:r>
              <a:rPr lang="pt-BR" sz="2400" b="1" dirty="0" smtClean="0"/>
              <a:t>FÍSICA </a:t>
            </a:r>
            <a:r>
              <a:rPr lang="pt-BR" sz="2400" b="1" dirty="0"/>
              <a:t>– </a:t>
            </a:r>
            <a:endParaRPr lang="pt-BR" sz="2400" b="1" dirty="0" smtClean="0"/>
          </a:p>
          <a:p>
            <a:pPr algn="ctr">
              <a:lnSpc>
                <a:spcPct val="150000"/>
              </a:lnSpc>
            </a:pPr>
            <a:r>
              <a:rPr lang="pt-BR" sz="2400" b="1" dirty="0" smtClean="0"/>
              <a:t>EXPECTATIVAS </a:t>
            </a:r>
            <a:r>
              <a:rPr lang="pt-BR" sz="2400" b="1" dirty="0"/>
              <a:t>E IMPACTOS NO BIÊNIO 2009-10</a:t>
            </a:r>
            <a:endParaRPr lang="pt-BR" sz="2400" dirty="0"/>
          </a:p>
          <a:p>
            <a:endParaRPr lang="pt-BR" dirty="0"/>
          </a:p>
        </p:txBody>
      </p:sp>
      <p:sp>
        <p:nvSpPr>
          <p:cNvPr id="5" name="Retângulo 4"/>
          <p:cNvSpPr/>
          <p:nvPr/>
        </p:nvSpPr>
        <p:spPr>
          <a:xfrm>
            <a:off x="1527608" y="3452386"/>
            <a:ext cx="6408712" cy="1200329"/>
          </a:xfrm>
          <a:prstGeom prst="rect">
            <a:avLst/>
          </a:prstGeom>
        </p:spPr>
        <p:txBody>
          <a:bodyPr wrap="square">
            <a:spAutoFit/>
          </a:bodyPr>
          <a:lstStyle/>
          <a:p>
            <a:pPr algn="ctr"/>
            <a:r>
              <a:rPr lang="pt-BR" dirty="0"/>
              <a:t>João Antônio Corrêa Filho </a:t>
            </a:r>
            <a:endParaRPr lang="pt-BR" dirty="0" smtClean="0"/>
          </a:p>
          <a:p>
            <a:pPr algn="ctr"/>
            <a:r>
              <a:rPr lang="pt-BR" dirty="0" smtClean="0"/>
              <a:t>(</a:t>
            </a:r>
            <a:r>
              <a:rPr lang="pt-BR" u="sng" dirty="0">
                <a:hlinkClick r:id="rId3"/>
              </a:rPr>
              <a:t>jcorrea@ufsj.edu.br</a:t>
            </a:r>
            <a:r>
              <a:rPr lang="pt-BR" dirty="0" smtClean="0"/>
              <a:t>)</a:t>
            </a:r>
          </a:p>
          <a:p>
            <a:pPr algn="ctr"/>
            <a:endParaRPr lang="pt-BR" dirty="0"/>
          </a:p>
          <a:p>
            <a:pPr algn="ctr"/>
            <a:r>
              <a:rPr lang="pt-BR" dirty="0"/>
              <a:t>Universidade Federal de São João </a:t>
            </a:r>
            <a:r>
              <a:rPr lang="pt-BR" dirty="0" err="1"/>
              <a:t>del</a:t>
            </a:r>
            <a:r>
              <a:rPr lang="pt-BR" dirty="0"/>
              <a:t> Rei (UFSJ)</a:t>
            </a:r>
          </a:p>
        </p:txBody>
      </p:sp>
      <p:sp>
        <p:nvSpPr>
          <p:cNvPr id="6" name="CaixaDeTexto 5"/>
          <p:cNvSpPr txBox="1"/>
          <p:nvPr/>
        </p:nvSpPr>
        <p:spPr>
          <a:xfrm>
            <a:off x="4352037" y="6279944"/>
            <a:ext cx="655949" cy="276999"/>
          </a:xfrm>
          <a:prstGeom prst="rect">
            <a:avLst/>
          </a:prstGeom>
          <a:noFill/>
        </p:spPr>
        <p:txBody>
          <a:bodyPr wrap="none" rtlCol="0">
            <a:spAutoFit/>
          </a:bodyPr>
          <a:lstStyle/>
          <a:p>
            <a:r>
              <a:rPr lang="pt-BR" sz="1200" b="1" dirty="0" smtClean="0"/>
              <a:t>220312</a:t>
            </a:r>
            <a:endParaRPr lang="pt-BR" sz="1200" b="1" dirty="0"/>
          </a:p>
        </p:txBody>
      </p:sp>
      <p:pic>
        <p:nvPicPr>
          <p:cNvPr id="1028" name="Picture 4" descr="https://encrypted-tbn3.google.com/images?q=tbn:ANd9GcRCoeNFJGrRVGFpebTY52YWNPEO7OIfxo-0Aa3lzMtWdsRvy6OIV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3944" y="5300098"/>
            <a:ext cx="960234" cy="8437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03-pibi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5330876"/>
            <a:ext cx="1247696" cy="904580"/>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971600" y="5736713"/>
            <a:ext cx="793807" cy="338554"/>
          </a:xfrm>
          <a:prstGeom prst="rect">
            <a:avLst/>
          </a:prstGeom>
          <a:noFill/>
        </p:spPr>
        <p:txBody>
          <a:bodyPr wrap="none" rtlCol="0">
            <a:spAutoFit/>
          </a:bodyPr>
          <a:lstStyle/>
          <a:p>
            <a:r>
              <a:rPr lang="pt-BR" sz="1600" b="1" dirty="0" smtClean="0"/>
              <a:t>Apoio: </a:t>
            </a:r>
            <a:endParaRPr lang="pt-BR" sz="1600" b="1" dirty="0"/>
          </a:p>
        </p:txBody>
      </p:sp>
      <p:sp>
        <p:nvSpPr>
          <p:cNvPr id="9" name="Espaço Reservado para Número de Slide 8"/>
          <p:cNvSpPr>
            <a:spLocks noGrp="1"/>
          </p:cNvSpPr>
          <p:nvPr>
            <p:ph type="sldNum" sz="quarter" idx="12"/>
          </p:nvPr>
        </p:nvSpPr>
        <p:spPr/>
        <p:txBody>
          <a:bodyPr/>
          <a:lstStyle/>
          <a:p>
            <a:fld id="{F94866ED-5F66-4BC6-ABBB-7EA19F7F17E6}" type="slidenum">
              <a:rPr lang="pt-BR" smtClean="0"/>
              <a:t>1</a:t>
            </a:fld>
            <a:endParaRPr lang="pt-BR" dirty="0" smtClean="0"/>
          </a:p>
        </p:txBody>
      </p:sp>
    </p:spTree>
    <p:extLst>
      <p:ext uri="{BB962C8B-B14F-4D97-AF65-F5344CB8AC3E}">
        <p14:creationId xmlns:p14="http://schemas.microsoft.com/office/powerpoint/2010/main" val="871105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fsj.edu.br/portal2-repositorio/File/cpc/Faixa.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476672"/>
            <a:ext cx="3384376" cy="67605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755576" y="1268760"/>
            <a:ext cx="7848872" cy="646331"/>
          </a:xfrm>
          <a:prstGeom prst="rect">
            <a:avLst/>
          </a:prstGeom>
        </p:spPr>
        <p:txBody>
          <a:bodyPr wrap="square">
            <a:spAutoFit/>
          </a:bodyPr>
          <a:lstStyle/>
          <a:p>
            <a:pPr algn="just"/>
            <a:r>
              <a:rPr lang="pt-BR" b="1" dirty="0" smtClean="0"/>
              <a:t>Resultados</a:t>
            </a:r>
            <a:r>
              <a:rPr lang="pt-BR" b="1" dirty="0"/>
              <a:t> </a:t>
            </a:r>
            <a:r>
              <a:rPr lang="pt-BR" b="1" dirty="0" smtClean="0"/>
              <a:t>– </a:t>
            </a:r>
            <a:r>
              <a:rPr lang="pt-BR" dirty="0" smtClean="0"/>
              <a:t>Expectativas dos estudantes </a:t>
            </a:r>
            <a:r>
              <a:rPr lang="pt-BR" dirty="0"/>
              <a:t>sobre o PIBID</a:t>
            </a:r>
          </a:p>
          <a:p>
            <a:pPr algn="just"/>
            <a:r>
              <a:rPr lang="pt-BR" b="1" dirty="0" smtClean="0"/>
              <a:t> </a:t>
            </a:r>
            <a:endParaRPr lang="pt-BR" dirty="0"/>
          </a:p>
        </p:txBody>
      </p:sp>
      <p:sp>
        <p:nvSpPr>
          <p:cNvPr id="8" name="CaixaDeTexto 7"/>
          <p:cNvSpPr txBox="1"/>
          <p:nvPr/>
        </p:nvSpPr>
        <p:spPr>
          <a:xfrm>
            <a:off x="743730" y="476672"/>
            <a:ext cx="655949" cy="276999"/>
          </a:xfrm>
          <a:prstGeom prst="rect">
            <a:avLst/>
          </a:prstGeom>
          <a:noFill/>
        </p:spPr>
        <p:txBody>
          <a:bodyPr wrap="none" rtlCol="0">
            <a:spAutoFit/>
          </a:bodyPr>
          <a:lstStyle/>
          <a:p>
            <a:r>
              <a:rPr lang="pt-BR" sz="1200" b="1" dirty="0" smtClean="0"/>
              <a:t>220312</a:t>
            </a:r>
            <a:endParaRPr lang="pt-BR" sz="1200" b="1" dirty="0"/>
          </a:p>
        </p:txBody>
      </p:sp>
      <p:sp>
        <p:nvSpPr>
          <p:cNvPr id="9" name="Espaço Reservado para Número de Slide 8"/>
          <p:cNvSpPr>
            <a:spLocks noGrp="1"/>
          </p:cNvSpPr>
          <p:nvPr>
            <p:ph type="sldNum" sz="quarter" idx="12"/>
          </p:nvPr>
        </p:nvSpPr>
        <p:spPr/>
        <p:txBody>
          <a:bodyPr/>
          <a:lstStyle/>
          <a:p>
            <a:fld id="{F94866ED-5F66-4BC6-ABBB-7EA19F7F17E6}" type="slidenum">
              <a:rPr lang="pt-BR" smtClean="0"/>
              <a:t>10</a:t>
            </a:fld>
            <a:endParaRPr lang="pt-BR"/>
          </a:p>
        </p:txBody>
      </p:sp>
      <p:sp>
        <p:nvSpPr>
          <p:cNvPr id="7" name="Retângulo 6"/>
          <p:cNvSpPr/>
          <p:nvPr/>
        </p:nvSpPr>
        <p:spPr>
          <a:xfrm>
            <a:off x="395536" y="1772816"/>
            <a:ext cx="8208912" cy="3970318"/>
          </a:xfrm>
          <a:prstGeom prst="rect">
            <a:avLst/>
          </a:prstGeom>
        </p:spPr>
        <p:txBody>
          <a:bodyPr wrap="square">
            <a:spAutoFit/>
          </a:bodyPr>
          <a:lstStyle/>
          <a:p>
            <a:pPr marL="285750" indent="-285750" algn="just">
              <a:buFont typeface="Arial" pitchFamily="34" charset="0"/>
              <a:buChar char="•"/>
            </a:pPr>
            <a:r>
              <a:rPr lang="pt-BR" sz="1400" dirty="0"/>
              <a:t>Ao planejar cada atividade sempre havia a expectativa que esta se mostrasse útil para a facilitação do aprendizado por parte do aluno. Para isso sempre esperávamos que os alunos se mostrassem interessados e participativos nas discussões. Após a execução da primeira atividade percebemos, no entanto, que os alunos não participariam das discussões tão ativamente como esperávamos</a:t>
            </a:r>
            <a:r>
              <a:rPr lang="pt-BR" sz="1400" dirty="0" smtClean="0"/>
              <a:t>. (Camila)</a:t>
            </a:r>
          </a:p>
          <a:p>
            <a:pPr marL="285750" indent="-285750" algn="just">
              <a:buFont typeface="Arial" pitchFamily="34" charset="0"/>
              <a:buChar char="•"/>
            </a:pPr>
            <a:r>
              <a:rPr lang="pt-BR" sz="1400" dirty="0"/>
              <a:t>Antes do minicurso de astronomia e até mesmo no primeiro dia, eu fiquei um pouco nervosa a respeito do que os alunos iriam achar do que preparamos para eles e se conseguiríamos alcançar nosso objetivo, pois afinal o minicurso era uma preparação para as Olimpíadas. Essa era a primeira vez que eu iria trabalhar com os alunos sem a companhia da professora. Fiquei preocupada com também com a indisciplina que poderíamos encontrar</a:t>
            </a:r>
            <a:r>
              <a:rPr lang="pt-BR" sz="1400" dirty="0" smtClean="0"/>
              <a:t>.(</a:t>
            </a:r>
            <a:r>
              <a:rPr lang="pt-BR" sz="1400" dirty="0" err="1" smtClean="0"/>
              <a:t>Catiúcia</a:t>
            </a:r>
            <a:r>
              <a:rPr lang="pt-BR" sz="1400" dirty="0" smtClean="0"/>
              <a:t>)</a:t>
            </a:r>
          </a:p>
          <a:p>
            <a:pPr marL="285750" indent="-285750" algn="just">
              <a:buFont typeface="Arial" pitchFamily="34" charset="0"/>
              <a:buChar char="•"/>
            </a:pPr>
            <a:r>
              <a:rPr lang="pt-BR" sz="1400" dirty="0" smtClean="0"/>
              <a:t>Minhas </a:t>
            </a:r>
            <a:r>
              <a:rPr lang="pt-BR" sz="1400" dirty="0"/>
              <a:t>expectativas iniciais na aplicação das atividades eram que tudo que planejamos teria que funcionar, e que os alunos que se inscreveram teriam realmente interesse em nosso </a:t>
            </a:r>
            <a:r>
              <a:rPr lang="pt-BR" sz="1400" dirty="0" err="1"/>
              <a:t>mini-curso</a:t>
            </a:r>
            <a:r>
              <a:rPr lang="pt-BR" sz="1400" dirty="0"/>
              <a:t>. Também pensei que não iria conseguir passar para eles tudo que planejamos devido ao tempo e também nervosismo e falta de experiência. </a:t>
            </a:r>
            <a:r>
              <a:rPr lang="pt-BR" sz="1400" dirty="0" smtClean="0"/>
              <a:t>As </a:t>
            </a:r>
            <a:r>
              <a:rPr lang="pt-BR" sz="1400" dirty="0"/>
              <a:t>impressões posteriores às atividades realizadas </a:t>
            </a:r>
            <a:r>
              <a:rPr lang="pt-BR" sz="1400" dirty="0" smtClean="0"/>
              <a:t>foram: 1. Nem </a:t>
            </a:r>
            <a:r>
              <a:rPr lang="pt-BR" sz="1400" dirty="0"/>
              <a:t>tudo que planejamos acontece do jeito que a gente </a:t>
            </a:r>
            <a:r>
              <a:rPr lang="pt-BR" sz="1400" dirty="0" smtClean="0"/>
              <a:t>quer; 2. Nem </a:t>
            </a:r>
            <a:r>
              <a:rPr lang="pt-BR" sz="1400" dirty="0"/>
              <a:t>todos os alunos ali estão interessados como queríamos</a:t>
            </a:r>
            <a:r>
              <a:rPr lang="pt-BR" sz="1400" dirty="0" smtClean="0"/>
              <a:t>. (</a:t>
            </a:r>
            <a:r>
              <a:rPr lang="pt-BR" sz="1400" dirty="0" err="1" smtClean="0"/>
              <a:t>Cínhtia</a:t>
            </a:r>
            <a:r>
              <a:rPr lang="pt-BR" sz="1400" dirty="0" smtClean="0"/>
              <a:t>)</a:t>
            </a:r>
          </a:p>
          <a:p>
            <a:pPr marL="285750" indent="-285750" algn="just">
              <a:buFont typeface="Arial" pitchFamily="34" charset="0"/>
              <a:buChar char="•"/>
            </a:pPr>
            <a:endParaRPr lang="pt-BR" sz="1400" dirty="0" smtClean="0"/>
          </a:p>
          <a:p>
            <a:pPr marL="285750" indent="-285750" algn="just">
              <a:buFont typeface="Arial" pitchFamily="34" charset="0"/>
              <a:buChar char="•"/>
            </a:pPr>
            <a:endParaRPr lang="pt-BR" sz="1400" dirty="0" smtClean="0"/>
          </a:p>
          <a:p>
            <a:pPr marL="285750" indent="-285750" algn="just">
              <a:buFont typeface="Arial" pitchFamily="34" charset="0"/>
              <a:buChar char="•"/>
            </a:pPr>
            <a:endParaRPr lang="pt-BR" sz="1400" dirty="0"/>
          </a:p>
        </p:txBody>
      </p:sp>
    </p:spTree>
    <p:extLst>
      <p:ext uri="{BB962C8B-B14F-4D97-AF65-F5344CB8AC3E}">
        <p14:creationId xmlns:p14="http://schemas.microsoft.com/office/powerpoint/2010/main" val="3492462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fsj.edu.br/portal2-repositorio/File/cpc/Faixa.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476672"/>
            <a:ext cx="3384376" cy="67605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755576" y="1268760"/>
            <a:ext cx="7848872" cy="646331"/>
          </a:xfrm>
          <a:prstGeom prst="rect">
            <a:avLst/>
          </a:prstGeom>
        </p:spPr>
        <p:txBody>
          <a:bodyPr wrap="square">
            <a:spAutoFit/>
          </a:bodyPr>
          <a:lstStyle/>
          <a:p>
            <a:pPr algn="just"/>
            <a:r>
              <a:rPr lang="pt-BR" b="1" dirty="0" smtClean="0"/>
              <a:t>Resultados</a:t>
            </a:r>
            <a:r>
              <a:rPr lang="pt-BR" b="1" dirty="0"/>
              <a:t> </a:t>
            </a:r>
            <a:r>
              <a:rPr lang="pt-BR" b="1" dirty="0" smtClean="0"/>
              <a:t>– </a:t>
            </a:r>
            <a:r>
              <a:rPr lang="pt-BR" dirty="0" smtClean="0"/>
              <a:t>Expectativas dos estudantes </a:t>
            </a:r>
            <a:r>
              <a:rPr lang="pt-BR" dirty="0"/>
              <a:t>sobre o PIBID</a:t>
            </a:r>
          </a:p>
          <a:p>
            <a:pPr algn="just"/>
            <a:r>
              <a:rPr lang="pt-BR" b="1" dirty="0" smtClean="0"/>
              <a:t> </a:t>
            </a:r>
            <a:endParaRPr lang="pt-BR" dirty="0"/>
          </a:p>
        </p:txBody>
      </p:sp>
      <p:sp>
        <p:nvSpPr>
          <p:cNvPr id="8" name="CaixaDeTexto 7"/>
          <p:cNvSpPr txBox="1"/>
          <p:nvPr/>
        </p:nvSpPr>
        <p:spPr>
          <a:xfrm>
            <a:off x="743730" y="476672"/>
            <a:ext cx="655949" cy="276999"/>
          </a:xfrm>
          <a:prstGeom prst="rect">
            <a:avLst/>
          </a:prstGeom>
          <a:noFill/>
        </p:spPr>
        <p:txBody>
          <a:bodyPr wrap="none" rtlCol="0">
            <a:spAutoFit/>
          </a:bodyPr>
          <a:lstStyle/>
          <a:p>
            <a:r>
              <a:rPr lang="pt-BR" sz="1200" b="1" dirty="0" smtClean="0"/>
              <a:t>220312</a:t>
            </a:r>
            <a:endParaRPr lang="pt-BR" sz="1200" b="1" dirty="0"/>
          </a:p>
        </p:txBody>
      </p:sp>
      <p:sp>
        <p:nvSpPr>
          <p:cNvPr id="9" name="Espaço Reservado para Número de Slide 8"/>
          <p:cNvSpPr>
            <a:spLocks noGrp="1"/>
          </p:cNvSpPr>
          <p:nvPr>
            <p:ph type="sldNum" sz="quarter" idx="12"/>
          </p:nvPr>
        </p:nvSpPr>
        <p:spPr/>
        <p:txBody>
          <a:bodyPr/>
          <a:lstStyle/>
          <a:p>
            <a:fld id="{F94866ED-5F66-4BC6-ABBB-7EA19F7F17E6}" type="slidenum">
              <a:rPr lang="pt-BR" smtClean="0"/>
              <a:t>11</a:t>
            </a:fld>
            <a:endParaRPr lang="pt-BR"/>
          </a:p>
        </p:txBody>
      </p:sp>
      <p:sp>
        <p:nvSpPr>
          <p:cNvPr id="7" name="Retângulo 6"/>
          <p:cNvSpPr/>
          <p:nvPr/>
        </p:nvSpPr>
        <p:spPr>
          <a:xfrm>
            <a:off x="395536" y="1772816"/>
            <a:ext cx="8208912" cy="4616648"/>
          </a:xfrm>
          <a:prstGeom prst="rect">
            <a:avLst/>
          </a:prstGeom>
        </p:spPr>
        <p:txBody>
          <a:bodyPr wrap="square">
            <a:spAutoFit/>
          </a:bodyPr>
          <a:lstStyle/>
          <a:p>
            <a:pPr marL="285750" indent="-285750" algn="just">
              <a:buFont typeface="Arial" pitchFamily="34" charset="0"/>
              <a:buChar char="•"/>
            </a:pPr>
            <a:r>
              <a:rPr lang="pt-BR" sz="1400" dirty="0" smtClean="0"/>
              <a:t>A </a:t>
            </a:r>
            <a:r>
              <a:rPr lang="pt-BR" sz="1400" dirty="0"/>
              <a:t>maior expectativa que rondava as atividades era sobre o contato com os alunos e sua recepção, assim como o comportamento que eu como professor teria em sala já que as aulas na escola seriam minha primeira experiência. Estas expectativas atrapalharam as duas primeiras aulas, mas as aulas posteriores começaram a moldar minhas atitudes como educador. Dos alunos, já que se tratava de uma turma de terceiro ano, era esperada uma maior maturidade, visto que estes estão no último ano do ensino médio, prestes às portas do mercado de trabalho ou um curso de capacitação</a:t>
            </a:r>
            <a:r>
              <a:rPr lang="pt-BR" sz="1400" dirty="0" smtClean="0"/>
              <a:t>. (Cristian)</a:t>
            </a:r>
            <a:endParaRPr lang="pt-BR" sz="1400" dirty="0"/>
          </a:p>
          <a:p>
            <a:pPr marL="285750" indent="-285750" algn="just">
              <a:buFont typeface="Arial" pitchFamily="34" charset="0"/>
              <a:buChar char="•"/>
            </a:pPr>
            <a:r>
              <a:rPr lang="pt-BR" sz="1400" dirty="0"/>
              <a:t>Minha expectativa diante da realização dos projetos me deixava um pouco apreensivo, em relação às possíveis discussões geradas, e talvez qual o rumo ao quais tais perguntas dos alunos pudessem chegar, minha preocupação era basicamente se eu teria condições em responder tal questão</a:t>
            </a:r>
            <a:r>
              <a:rPr lang="pt-BR" sz="1400" dirty="0" smtClean="0"/>
              <a:t>. (Gilmar)</a:t>
            </a:r>
          </a:p>
          <a:p>
            <a:pPr marL="285750" indent="-285750" algn="just">
              <a:buFont typeface="Arial" pitchFamily="34" charset="0"/>
              <a:buChar char="•"/>
            </a:pPr>
            <a:r>
              <a:rPr lang="pt-BR" sz="1400" dirty="0"/>
              <a:t>Antes da aplicação das atividades, minhas expectativas eram de que os alunos não se posicionassem perante as discussões abordadas, ficassem inertes a elas, e que teria muitos problemas com indisciplina. Acreditávamos, também, que o uso do multimídia na exposição do conteúdo de movimento uniforme seria mais produtivo do que uma explanação com o uso de quadro e giz</a:t>
            </a:r>
            <a:r>
              <a:rPr lang="pt-BR" sz="1400" dirty="0" smtClean="0"/>
              <a:t>. (Josiane)</a:t>
            </a:r>
          </a:p>
          <a:p>
            <a:pPr marL="285750" indent="-285750" algn="just">
              <a:buFont typeface="Arial" pitchFamily="34" charset="0"/>
              <a:buChar char="•"/>
            </a:pPr>
            <a:r>
              <a:rPr lang="pt-BR" sz="1400" dirty="0"/>
              <a:t>Ao entrar para o PIBID, eu esperava que as atividades desenvolvidas neste projeto me auxiliariam a melhorar minha forma de transmitir meu conhecimento para os alunos. Com o passar do tempo, eu comecei a me sentir melhor e mais confiante para dar aula. </a:t>
            </a:r>
            <a:r>
              <a:rPr lang="pt-BR" sz="1400" dirty="0" smtClean="0"/>
              <a:t>(Leandro)</a:t>
            </a:r>
            <a:endParaRPr lang="pt-BR" sz="1400" dirty="0"/>
          </a:p>
          <a:p>
            <a:pPr marL="285750" indent="-285750" algn="just">
              <a:buFont typeface="Arial" pitchFamily="34" charset="0"/>
              <a:buChar char="•"/>
            </a:pPr>
            <a:endParaRPr lang="pt-BR" sz="1400" dirty="0"/>
          </a:p>
          <a:p>
            <a:pPr marL="285750" indent="-285750" algn="just">
              <a:buFont typeface="Arial" pitchFamily="34" charset="0"/>
              <a:buChar char="•"/>
            </a:pPr>
            <a:endParaRPr lang="pt-BR" sz="1400" dirty="0"/>
          </a:p>
          <a:p>
            <a:pPr marL="285750" indent="-285750" algn="just">
              <a:buFont typeface="Arial" pitchFamily="34" charset="0"/>
              <a:buChar char="•"/>
            </a:pPr>
            <a:endParaRPr lang="pt-BR" sz="1400" dirty="0" smtClean="0"/>
          </a:p>
          <a:p>
            <a:pPr marL="285750" indent="-285750" algn="just">
              <a:buFont typeface="Arial" pitchFamily="34" charset="0"/>
              <a:buChar char="•"/>
            </a:pPr>
            <a:endParaRPr lang="pt-BR" sz="1400" dirty="0" smtClean="0"/>
          </a:p>
          <a:p>
            <a:pPr marL="285750" indent="-285750" algn="just">
              <a:buFont typeface="Arial" pitchFamily="34" charset="0"/>
              <a:buChar char="•"/>
            </a:pPr>
            <a:endParaRPr lang="pt-BR" sz="1400" dirty="0"/>
          </a:p>
        </p:txBody>
      </p:sp>
    </p:spTree>
    <p:extLst>
      <p:ext uri="{BB962C8B-B14F-4D97-AF65-F5344CB8AC3E}">
        <p14:creationId xmlns:p14="http://schemas.microsoft.com/office/powerpoint/2010/main" val="3695510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fsj.edu.br/portal2-repositorio/File/cpc/Faixa.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476672"/>
            <a:ext cx="3384376" cy="67605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755576" y="1628800"/>
            <a:ext cx="7848872" cy="646331"/>
          </a:xfrm>
          <a:prstGeom prst="rect">
            <a:avLst/>
          </a:prstGeom>
        </p:spPr>
        <p:txBody>
          <a:bodyPr wrap="square">
            <a:spAutoFit/>
          </a:bodyPr>
          <a:lstStyle/>
          <a:p>
            <a:pPr algn="just"/>
            <a:r>
              <a:rPr lang="pt-BR" b="1" dirty="0" smtClean="0"/>
              <a:t>Resultados - </a:t>
            </a:r>
            <a:r>
              <a:rPr lang="pt-BR" dirty="0"/>
              <a:t>Expectativas </a:t>
            </a:r>
            <a:r>
              <a:rPr lang="pt-BR" dirty="0" smtClean="0"/>
              <a:t>dos professores sobre </a:t>
            </a:r>
            <a:r>
              <a:rPr lang="pt-BR" dirty="0"/>
              <a:t>o PIBID</a:t>
            </a:r>
          </a:p>
          <a:p>
            <a:pPr algn="just"/>
            <a:r>
              <a:rPr lang="pt-BR" b="1" dirty="0" smtClean="0"/>
              <a:t> </a:t>
            </a:r>
            <a:endParaRPr lang="pt-BR" dirty="0"/>
          </a:p>
        </p:txBody>
      </p:sp>
      <p:sp>
        <p:nvSpPr>
          <p:cNvPr id="8" name="CaixaDeTexto 7"/>
          <p:cNvSpPr txBox="1"/>
          <p:nvPr/>
        </p:nvSpPr>
        <p:spPr>
          <a:xfrm>
            <a:off x="743730" y="476672"/>
            <a:ext cx="655949" cy="276999"/>
          </a:xfrm>
          <a:prstGeom prst="rect">
            <a:avLst/>
          </a:prstGeom>
          <a:noFill/>
        </p:spPr>
        <p:txBody>
          <a:bodyPr wrap="none" rtlCol="0">
            <a:spAutoFit/>
          </a:bodyPr>
          <a:lstStyle/>
          <a:p>
            <a:r>
              <a:rPr lang="pt-BR" sz="1200" b="1" dirty="0" smtClean="0"/>
              <a:t>220312</a:t>
            </a:r>
            <a:endParaRPr lang="pt-BR" sz="1200" b="1" dirty="0"/>
          </a:p>
        </p:txBody>
      </p:sp>
      <p:sp>
        <p:nvSpPr>
          <p:cNvPr id="9" name="Espaço Reservado para Número de Slide 8"/>
          <p:cNvSpPr>
            <a:spLocks noGrp="1"/>
          </p:cNvSpPr>
          <p:nvPr>
            <p:ph type="sldNum" sz="quarter" idx="12"/>
          </p:nvPr>
        </p:nvSpPr>
        <p:spPr/>
        <p:txBody>
          <a:bodyPr/>
          <a:lstStyle/>
          <a:p>
            <a:fld id="{F94866ED-5F66-4BC6-ABBB-7EA19F7F17E6}" type="slidenum">
              <a:rPr lang="pt-BR" smtClean="0"/>
              <a:t>12</a:t>
            </a:fld>
            <a:endParaRPr lang="pt-BR"/>
          </a:p>
        </p:txBody>
      </p:sp>
      <p:sp>
        <p:nvSpPr>
          <p:cNvPr id="6" name="Retângulo 5"/>
          <p:cNvSpPr/>
          <p:nvPr/>
        </p:nvSpPr>
        <p:spPr>
          <a:xfrm>
            <a:off x="777572" y="2275131"/>
            <a:ext cx="7538844" cy="2462213"/>
          </a:xfrm>
          <a:prstGeom prst="rect">
            <a:avLst/>
          </a:prstGeom>
        </p:spPr>
        <p:txBody>
          <a:bodyPr wrap="square">
            <a:spAutoFit/>
          </a:bodyPr>
          <a:lstStyle/>
          <a:p>
            <a:pPr marL="171450" indent="-171450" algn="just">
              <a:buFont typeface="Arial" pitchFamily="34" charset="0"/>
              <a:buChar char="•"/>
            </a:pPr>
            <a:r>
              <a:rPr lang="pt-BR" sz="1400" dirty="0"/>
              <a:t>Com minha experiência acumulada ao longo de treze anos de magistério, me senti motivado a participar desse programa por acreditar nas possibilidades de um retorno satisfatório e em benefícios para todos os meios envolvidos. Ganharia a Universidade por confirmar sua vocação para a extensão dentro da comunidade na qual se situa. Ganhariam os alunos bolsistas por vivenciarem o dia a dia de uma sala de aula com suas dificuldades, desafios e conquistas; sendo essa experiência uma motivação a mais para o seu futuro profissional. Ganhariam também as escolas conveniadas e os alunos que lá estudam, por conquistarem mais uma “ferramenta” no processo de ensino-aprendizagem. Finalmente ganharia o professor supervisor, que recebe uma injeção de vitalidade e novas </a:t>
            </a:r>
            <a:r>
              <a:rPr lang="pt-BR" sz="1400" dirty="0" err="1"/>
              <a:t>idéias</a:t>
            </a:r>
            <a:r>
              <a:rPr lang="pt-BR" sz="1400" dirty="0"/>
              <a:t> trocadas com os estudantes universitários, os professores coordenadores e colaboradores, bem como a satisfação por verificar um melhor rendimento de seus alunos</a:t>
            </a:r>
            <a:r>
              <a:rPr lang="pt-BR" sz="1400" dirty="0" smtClean="0"/>
              <a:t>. (Leonardo)</a:t>
            </a:r>
            <a:endParaRPr lang="pt-BR" sz="1400" dirty="0"/>
          </a:p>
        </p:txBody>
      </p:sp>
    </p:spTree>
    <p:extLst>
      <p:ext uri="{BB962C8B-B14F-4D97-AF65-F5344CB8AC3E}">
        <p14:creationId xmlns:p14="http://schemas.microsoft.com/office/powerpoint/2010/main" val="2264534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fsj.edu.br/portal2-repositorio/File/cpc/Faixa.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476672"/>
            <a:ext cx="3384376" cy="67605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751255" y="1259468"/>
            <a:ext cx="7848872" cy="369332"/>
          </a:xfrm>
          <a:prstGeom prst="rect">
            <a:avLst/>
          </a:prstGeom>
        </p:spPr>
        <p:txBody>
          <a:bodyPr wrap="square">
            <a:spAutoFit/>
          </a:bodyPr>
          <a:lstStyle/>
          <a:p>
            <a:pPr algn="just"/>
            <a:r>
              <a:rPr lang="pt-BR" b="1" dirty="0" smtClean="0"/>
              <a:t>Resultados - </a:t>
            </a:r>
            <a:r>
              <a:rPr lang="pt-BR" dirty="0"/>
              <a:t>Impactos do PIBID sobre a </a:t>
            </a:r>
            <a:r>
              <a:rPr lang="pt-BR" dirty="0" smtClean="0"/>
              <a:t>formação dos estudantes</a:t>
            </a:r>
            <a:endParaRPr lang="pt-BR" dirty="0"/>
          </a:p>
        </p:txBody>
      </p:sp>
      <p:sp>
        <p:nvSpPr>
          <p:cNvPr id="8" name="CaixaDeTexto 7"/>
          <p:cNvSpPr txBox="1"/>
          <p:nvPr/>
        </p:nvSpPr>
        <p:spPr>
          <a:xfrm>
            <a:off x="751255" y="482843"/>
            <a:ext cx="655949" cy="276999"/>
          </a:xfrm>
          <a:prstGeom prst="rect">
            <a:avLst/>
          </a:prstGeom>
          <a:noFill/>
        </p:spPr>
        <p:txBody>
          <a:bodyPr wrap="none" rtlCol="0">
            <a:spAutoFit/>
          </a:bodyPr>
          <a:lstStyle/>
          <a:p>
            <a:r>
              <a:rPr lang="pt-BR" sz="1200" b="1" dirty="0" smtClean="0"/>
              <a:t>220312</a:t>
            </a:r>
            <a:endParaRPr lang="pt-BR" sz="1200" b="1" dirty="0"/>
          </a:p>
        </p:txBody>
      </p:sp>
      <p:sp>
        <p:nvSpPr>
          <p:cNvPr id="9" name="Espaço Reservado para Número de Slide 8"/>
          <p:cNvSpPr>
            <a:spLocks noGrp="1"/>
          </p:cNvSpPr>
          <p:nvPr>
            <p:ph type="sldNum" sz="quarter" idx="12"/>
          </p:nvPr>
        </p:nvSpPr>
        <p:spPr/>
        <p:txBody>
          <a:bodyPr/>
          <a:lstStyle/>
          <a:p>
            <a:fld id="{F94866ED-5F66-4BC6-ABBB-7EA19F7F17E6}" type="slidenum">
              <a:rPr lang="pt-BR" smtClean="0"/>
              <a:t>13</a:t>
            </a:fld>
            <a:endParaRPr lang="pt-BR"/>
          </a:p>
        </p:txBody>
      </p:sp>
      <p:sp>
        <p:nvSpPr>
          <p:cNvPr id="6" name="Retângulo 5"/>
          <p:cNvSpPr/>
          <p:nvPr/>
        </p:nvSpPr>
        <p:spPr>
          <a:xfrm>
            <a:off x="564801" y="1700808"/>
            <a:ext cx="8035325" cy="4678204"/>
          </a:xfrm>
          <a:prstGeom prst="rect">
            <a:avLst/>
          </a:prstGeom>
        </p:spPr>
        <p:txBody>
          <a:bodyPr wrap="square">
            <a:spAutoFit/>
          </a:bodyPr>
          <a:lstStyle/>
          <a:p>
            <a:pPr marL="285750" indent="-285750" algn="just">
              <a:buFont typeface="Arial" pitchFamily="34" charset="0"/>
              <a:buChar char="•"/>
            </a:pPr>
            <a:r>
              <a:rPr lang="pt-BR" sz="1400" dirty="0"/>
              <a:t>Foi muito valiosa para a minha formação profissional futura a confecção de um artigo no projeto PIBID, pois é uma atividade sempre realizada nos mestrado, doutorados e pesquisas que eu nunca tinha tido contado antes. </a:t>
            </a:r>
            <a:r>
              <a:rPr lang="pt-BR" sz="1400" dirty="0" smtClean="0"/>
              <a:t>(Camila)</a:t>
            </a:r>
          </a:p>
          <a:p>
            <a:pPr marL="285750" indent="-285750" algn="just">
              <a:buFont typeface="Arial" pitchFamily="34" charset="0"/>
              <a:buChar char="•"/>
            </a:pPr>
            <a:r>
              <a:rPr lang="pt-BR" sz="1400" dirty="0"/>
              <a:t>Este fato me deixou a pensar como um professor deve estar bem atualizado aos assuntos diversos de seu conteúdo. </a:t>
            </a:r>
            <a:r>
              <a:rPr lang="pt-BR" sz="1400" dirty="0" smtClean="0"/>
              <a:t>(Gilmar)</a:t>
            </a:r>
          </a:p>
          <a:p>
            <a:pPr marL="285750" indent="-285750" algn="just">
              <a:buFont typeface="Arial" pitchFamily="34" charset="0"/>
              <a:buChar char="•"/>
            </a:pPr>
            <a:r>
              <a:rPr lang="pt-BR" sz="1400" dirty="0"/>
              <a:t>Sobre o programa </a:t>
            </a:r>
            <a:r>
              <a:rPr lang="pt-BR" sz="1400" dirty="0" err="1"/>
              <a:t>Pibid</a:t>
            </a:r>
            <a:r>
              <a:rPr lang="pt-BR" sz="1400" dirty="0"/>
              <a:t> como um todo o que posso dizer é que se constituiu de um grande aprendizado. Aprendi novas formas de abordagem em sala de aula, a conhecer melhor a influência da sociedade na educação e a trabalhar em colaboração com um grupo que mais tarde se constituirá da sociedade escolar. Além disso, o programa me ajudou a decidir pelo que quero e gosto: vou ser professora e quero trilhar essa carreira com muita dedicação. </a:t>
            </a:r>
            <a:r>
              <a:rPr lang="pt-BR" sz="1400" dirty="0" smtClean="0"/>
              <a:t>(</a:t>
            </a:r>
            <a:r>
              <a:rPr lang="pt-BR" sz="1400" dirty="0" err="1" smtClean="0"/>
              <a:t>Cínthia</a:t>
            </a:r>
            <a:r>
              <a:rPr lang="pt-BR" sz="1400" dirty="0" smtClean="0"/>
              <a:t>) </a:t>
            </a:r>
          </a:p>
          <a:p>
            <a:pPr marL="285750" indent="-285750" algn="just">
              <a:buFont typeface="Arial" pitchFamily="34" charset="0"/>
              <a:buChar char="•"/>
            </a:pPr>
            <a:r>
              <a:rPr lang="pt-BR" sz="1400" dirty="0"/>
              <a:t>Enquanto bolsista, integrante deste projeto, tive a oportunidade de participar de forma ativa do processo ensino-aprendizagem, conhecer e discutir questões ligadas à educação, ensino de física, políticas educacionais, etc. Ainda foi possível entrar em contato como novas formas metodológicas, conhecer material pedagógico diferenciado, fazer cursos, participar de congressos e simpósios, e sinto que tudo foi fundamental para a minha formação profissional, uma vez que me deu segurança e me ajudou a criar mecanismos para lidar com situações até então impensadas. </a:t>
            </a:r>
            <a:r>
              <a:rPr lang="pt-BR" sz="1400" b="1" dirty="0"/>
              <a:t>Além disso, gosto sempre de frisar que o PIBID foi de grande importância para a formação da minha identidade docente.</a:t>
            </a:r>
            <a:r>
              <a:rPr lang="pt-BR" sz="1400" dirty="0"/>
              <a:t> </a:t>
            </a:r>
            <a:r>
              <a:rPr lang="pt-BR" sz="1400" b="1" dirty="0"/>
              <a:t>Sinto cada vez mais que a minha formação será voltada para a educação, mas ainda não me vejo como futura professora de ensino médio devido às péssimas condições salariais</a:t>
            </a:r>
            <a:r>
              <a:rPr lang="pt-BR" sz="1400" dirty="0"/>
              <a:t>, mas sinto vontade de trabalhar como pesquisadora da educação e em outros espaços não formais de educação. </a:t>
            </a:r>
            <a:r>
              <a:rPr lang="pt-BR" sz="1400" dirty="0" smtClean="0"/>
              <a:t>(</a:t>
            </a:r>
            <a:r>
              <a:rPr lang="pt-BR" sz="1400" dirty="0" err="1" smtClean="0"/>
              <a:t>Rafaella</a:t>
            </a:r>
            <a:r>
              <a:rPr lang="pt-BR" sz="1400" dirty="0" smtClean="0"/>
              <a:t>)</a:t>
            </a:r>
            <a:endParaRPr lang="pt-BR" sz="1400" dirty="0"/>
          </a:p>
          <a:p>
            <a:pPr algn="just"/>
            <a:endParaRPr lang="pt-BR" dirty="0"/>
          </a:p>
        </p:txBody>
      </p:sp>
    </p:spTree>
    <p:extLst>
      <p:ext uri="{BB962C8B-B14F-4D97-AF65-F5344CB8AC3E}">
        <p14:creationId xmlns:p14="http://schemas.microsoft.com/office/powerpoint/2010/main" val="3035997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fsj.edu.br/portal2-repositorio/File/cpc/Faixa.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476672"/>
            <a:ext cx="3384376" cy="67605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755576" y="1628800"/>
            <a:ext cx="7848872" cy="369332"/>
          </a:xfrm>
          <a:prstGeom prst="rect">
            <a:avLst/>
          </a:prstGeom>
        </p:spPr>
        <p:txBody>
          <a:bodyPr wrap="square">
            <a:spAutoFit/>
          </a:bodyPr>
          <a:lstStyle/>
          <a:p>
            <a:pPr algn="just"/>
            <a:r>
              <a:rPr lang="pt-BR" b="1" dirty="0" smtClean="0"/>
              <a:t>Resultados - </a:t>
            </a:r>
            <a:r>
              <a:rPr lang="pt-BR" dirty="0"/>
              <a:t>Impactos do PIBID sobre a </a:t>
            </a:r>
            <a:r>
              <a:rPr lang="pt-BR" dirty="0" smtClean="0"/>
              <a:t>formação continua dos professores</a:t>
            </a:r>
            <a:endParaRPr lang="pt-BR" dirty="0"/>
          </a:p>
        </p:txBody>
      </p:sp>
      <p:sp>
        <p:nvSpPr>
          <p:cNvPr id="8" name="CaixaDeTexto 7"/>
          <p:cNvSpPr txBox="1"/>
          <p:nvPr/>
        </p:nvSpPr>
        <p:spPr>
          <a:xfrm>
            <a:off x="751255" y="482843"/>
            <a:ext cx="655949" cy="276999"/>
          </a:xfrm>
          <a:prstGeom prst="rect">
            <a:avLst/>
          </a:prstGeom>
          <a:noFill/>
        </p:spPr>
        <p:txBody>
          <a:bodyPr wrap="none" rtlCol="0">
            <a:spAutoFit/>
          </a:bodyPr>
          <a:lstStyle/>
          <a:p>
            <a:r>
              <a:rPr lang="pt-BR" sz="1200" b="1" dirty="0" smtClean="0"/>
              <a:t>220312</a:t>
            </a:r>
            <a:endParaRPr lang="pt-BR" sz="1200" b="1" dirty="0"/>
          </a:p>
        </p:txBody>
      </p:sp>
      <p:sp>
        <p:nvSpPr>
          <p:cNvPr id="9" name="Espaço Reservado para Número de Slide 8"/>
          <p:cNvSpPr>
            <a:spLocks noGrp="1"/>
          </p:cNvSpPr>
          <p:nvPr>
            <p:ph type="sldNum" sz="quarter" idx="12"/>
          </p:nvPr>
        </p:nvSpPr>
        <p:spPr/>
        <p:txBody>
          <a:bodyPr/>
          <a:lstStyle/>
          <a:p>
            <a:fld id="{F94866ED-5F66-4BC6-ABBB-7EA19F7F17E6}" type="slidenum">
              <a:rPr lang="pt-BR" smtClean="0"/>
              <a:t>14</a:t>
            </a:fld>
            <a:endParaRPr lang="pt-BR"/>
          </a:p>
        </p:txBody>
      </p:sp>
      <p:sp>
        <p:nvSpPr>
          <p:cNvPr id="10" name="Retângulo 9"/>
          <p:cNvSpPr/>
          <p:nvPr/>
        </p:nvSpPr>
        <p:spPr>
          <a:xfrm>
            <a:off x="818505" y="2204864"/>
            <a:ext cx="7488832" cy="3108543"/>
          </a:xfrm>
          <a:prstGeom prst="rect">
            <a:avLst/>
          </a:prstGeom>
        </p:spPr>
        <p:txBody>
          <a:bodyPr wrap="square">
            <a:spAutoFit/>
          </a:bodyPr>
          <a:lstStyle/>
          <a:p>
            <a:pPr marL="285750" indent="-285750" algn="just">
              <a:buFont typeface="Arial" pitchFamily="34" charset="0"/>
              <a:buChar char="•"/>
            </a:pPr>
            <a:r>
              <a:rPr lang="pt-BR" sz="1400" dirty="0"/>
              <a:t>Pessoalmente sinto que o projeto contribuiu para que eu refletisse mais sobre a educação e sobre as minhas práticas de ensino. Creio que tenha compartilhado </a:t>
            </a:r>
            <a:r>
              <a:rPr lang="pt-BR" sz="1400" dirty="0" err="1"/>
              <a:t>idéias</a:t>
            </a:r>
            <a:r>
              <a:rPr lang="pt-BR" sz="1400" dirty="0"/>
              <a:t> e experiências válidas para o crescimento dos bolsistas, mas também aprendi muito em nossas discussões. Afinal eles, até pouco tempo, estavam sentados em salas do ensino médio e seus depoimentos demonstram quais as características dos profissionais da educação são mais marcantes em sua formação. Além disso, o contato com os professores da universidade me fez voltar a ter uma visão de aprendiz, e espero ter absorvido o máximo dentro desse projeto</a:t>
            </a:r>
            <a:r>
              <a:rPr lang="pt-BR" sz="1400" dirty="0" smtClean="0"/>
              <a:t>. (Leonardo)</a:t>
            </a:r>
          </a:p>
          <a:p>
            <a:pPr marL="285750" indent="-285750" algn="just">
              <a:buFont typeface="Arial" pitchFamily="34" charset="0"/>
              <a:buChar char="•"/>
            </a:pPr>
            <a:r>
              <a:rPr lang="pt-BR" sz="1400" dirty="0"/>
              <a:t>Nós, professores da educação básica, tivemos muitos ganhos, já que o currículo básico é muito extenso, e com poucas aulas semanais ficava difícil dar uma aula diferente, com novas metodologias. Geralmente, as aulas eram pouco dinâmicas. Com o apoio dos bolsistas, implementamos novos métodos, com aulas dinâmicas, fazendo o uso de recursos audiovisuais. A participação no </a:t>
            </a:r>
            <a:r>
              <a:rPr lang="pt-BR" sz="1400" dirty="0" err="1"/>
              <a:t>Pibid</a:t>
            </a:r>
            <a:r>
              <a:rPr lang="pt-BR" sz="1400" dirty="0"/>
              <a:t> me trouxe um enorme crescimento, em tentar buscar metodologias que aproxime a física ao cotidiano do aluno, tornando-a mais atrativa e prazerosa. </a:t>
            </a:r>
            <a:r>
              <a:rPr lang="pt-BR" sz="1400" dirty="0" smtClean="0"/>
              <a:t>(</a:t>
            </a:r>
            <a:r>
              <a:rPr lang="pt-BR" sz="1400" dirty="0" err="1" smtClean="0"/>
              <a:t>Cibelle</a:t>
            </a:r>
            <a:r>
              <a:rPr lang="pt-BR" sz="1400" dirty="0" smtClean="0"/>
              <a:t>)</a:t>
            </a:r>
            <a:endParaRPr lang="pt-BR" sz="1400" dirty="0"/>
          </a:p>
          <a:p>
            <a:pPr marL="285750" indent="-285750" algn="just">
              <a:buFont typeface="Arial" pitchFamily="34" charset="0"/>
              <a:buChar char="•"/>
            </a:pPr>
            <a:endParaRPr lang="pt-BR" sz="1400" dirty="0"/>
          </a:p>
        </p:txBody>
      </p:sp>
    </p:spTree>
    <p:extLst>
      <p:ext uri="{BB962C8B-B14F-4D97-AF65-F5344CB8AC3E}">
        <p14:creationId xmlns:p14="http://schemas.microsoft.com/office/powerpoint/2010/main" val="1869222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fsj.edu.br/portal2-repositorio/File/cpc/Faixa.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476672"/>
            <a:ext cx="3384376" cy="67605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755576" y="1628800"/>
            <a:ext cx="7848872" cy="2308324"/>
          </a:xfrm>
          <a:prstGeom prst="rect">
            <a:avLst/>
          </a:prstGeom>
        </p:spPr>
        <p:txBody>
          <a:bodyPr wrap="square">
            <a:spAutoFit/>
          </a:bodyPr>
          <a:lstStyle/>
          <a:p>
            <a:pPr algn="just"/>
            <a:r>
              <a:rPr lang="pt-BR" b="1" dirty="0"/>
              <a:t>Conclusões:</a:t>
            </a:r>
            <a:r>
              <a:rPr lang="pt-BR" dirty="0"/>
              <a:t> A partir dos relatos da equipe de bolsistas da área da Física do PIBID da UFSJ, podemos dizer que esse programa teve aceitação positiva, tanto na oxigenação das escolas, ao despertar e motivar os alunos de ensino médio aos estudos, como na formação dos licenciandos, ao possibilitá-los a desenvolver uma série de atividades nessas escolas e a refletir sobre essas ações. Por outro lado, se não houver uma contínua e sistemática valorização do professor e apoio a esse professor, os efeitos positivos do programa poderão ser passageiros, durando enquanto durar o PIBID. </a:t>
            </a:r>
          </a:p>
        </p:txBody>
      </p:sp>
      <p:sp>
        <p:nvSpPr>
          <p:cNvPr id="5" name="CaixaDeTexto 4"/>
          <p:cNvSpPr txBox="1"/>
          <p:nvPr/>
        </p:nvSpPr>
        <p:spPr>
          <a:xfrm>
            <a:off x="755576" y="518235"/>
            <a:ext cx="655949" cy="276999"/>
          </a:xfrm>
          <a:prstGeom prst="rect">
            <a:avLst/>
          </a:prstGeom>
          <a:noFill/>
        </p:spPr>
        <p:txBody>
          <a:bodyPr wrap="none" rtlCol="0">
            <a:spAutoFit/>
          </a:bodyPr>
          <a:lstStyle/>
          <a:p>
            <a:r>
              <a:rPr lang="pt-BR" sz="1200" b="1" dirty="0" smtClean="0"/>
              <a:t>220312</a:t>
            </a:r>
            <a:endParaRPr lang="pt-BR" sz="1200" b="1" dirty="0"/>
          </a:p>
        </p:txBody>
      </p:sp>
      <p:sp>
        <p:nvSpPr>
          <p:cNvPr id="4" name="Espaço Reservado para Número de Slide 3"/>
          <p:cNvSpPr>
            <a:spLocks noGrp="1"/>
          </p:cNvSpPr>
          <p:nvPr>
            <p:ph type="sldNum" sz="quarter" idx="12"/>
          </p:nvPr>
        </p:nvSpPr>
        <p:spPr/>
        <p:txBody>
          <a:bodyPr/>
          <a:lstStyle/>
          <a:p>
            <a:fld id="{F94866ED-5F66-4BC6-ABBB-7EA19F7F17E6}" type="slidenum">
              <a:rPr lang="pt-BR" smtClean="0"/>
              <a:t>15</a:t>
            </a:fld>
            <a:endParaRPr lang="pt-BR"/>
          </a:p>
        </p:txBody>
      </p:sp>
    </p:spTree>
    <p:extLst>
      <p:ext uri="{BB962C8B-B14F-4D97-AF65-F5344CB8AC3E}">
        <p14:creationId xmlns:p14="http://schemas.microsoft.com/office/powerpoint/2010/main" val="4078565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fsj.edu.br/portal2-repositorio/File/cpc/Faixa.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476672"/>
            <a:ext cx="3384376" cy="67605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1572768" y="2564904"/>
            <a:ext cx="5760640" cy="2585323"/>
          </a:xfrm>
          <a:prstGeom prst="rect">
            <a:avLst/>
          </a:prstGeom>
        </p:spPr>
        <p:txBody>
          <a:bodyPr wrap="square">
            <a:spAutoFit/>
          </a:bodyPr>
          <a:lstStyle/>
          <a:p>
            <a:pPr marL="285750" indent="-285750" algn="just">
              <a:lnSpc>
                <a:spcPct val="150000"/>
              </a:lnSpc>
              <a:buFont typeface="Arial" pitchFamily="34" charset="0"/>
              <a:buChar char="•"/>
            </a:pPr>
            <a:r>
              <a:rPr lang="pt-BR" sz="2400" dirty="0" smtClean="0"/>
              <a:t>Introdução</a:t>
            </a:r>
          </a:p>
          <a:p>
            <a:pPr marL="285750" indent="-285750" algn="just">
              <a:lnSpc>
                <a:spcPct val="150000"/>
              </a:lnSpc>
              <a:buFont typeface="Arial" pitchFamily="34" charset="0"/>
              <a:buChar char="•"/>
            </a:pPr>
            <a:r>
              <a:rPr lang="pt-BR" sz="2400" dirty="0" smtClean="0"/>
              <a:t>Metodologia</a:t>
            </a:r>
          </a:p>
          <a:p>
            <a:pPr marL="285750" indent="-285750" algn="just">
              <a:lnSpc>
                <a:spcPct val="150000"/>
              </a:lnSpc>
              <a:buFont typeface="Arial" pitchFamily="34" charset="0"/>
              <a:buChar char="•"/>
            </a:pPr>
            <a:r>
              <a:rPr lang="pt-BR" sz="2400" dirty="0" smtClean="0"/>
              <a:t>Resultados e discussões</a:t>
            </a:r>
          </a:p>
          <a:p>
            <a:pPr marL="285750" indent="-285750" algn="just">
              <a:lnSpc>
                <a:spcPct val="150000"/>
              </a:lnSpc>
              <a:buFont typeface="Arial" pitchFamily="34" charset="0"/>
              <a:buChar char="•"/>
            </a:pPr>
            <a:r>
              <a:rPr lang="pt-BR" sz="2400" dirty="0" smtClean="0"/>
              <a:t>Conclusões</a:t>
            </a:r>
          </a:p>
          <a:p>
            <a:pPr marL="285750" indent="-285750" algn="just">
              <a:buFont typeface="Arial" pitchFamily="34" charset="0"/>
              <a:buChar char="•"/>
            </a:pPr>
            <a:endParaRPr lang="pt-BR" dirty="0"/>
          </a:p>
        </p:txBody>
      </p:sp>
      <p:sp>
        <p:nvSpPr>
          <p:cNvPr id="3" name="CaixaDeTexto 2"/>
          <p:cNvSpPr txBox="1"/>
          <p:nvPr/>
        </p:nvSpPr>
        <p:spPr>
          <a:xfrm>
            <a:off x="2843808" y="1628800"/>
            <a:ext cx="1938416" cy="461665"/>
          </a:xfrm>
          <a:prstGeom prst="rect">
            <a:avLst/>
          </a:prstGeom>
          <a:noFill/>
        </p:spPr>
        <p:txBody>
          <a:bodyPr wrap="none" rtlCol="0">
            <a:spAutoFit/>
          </a:bodyPr>
          <a:lstStyle/>
          <a:p>
            <a:r>
              <a:rPr lang="pt-BR" sz="2400" b="1" dirty="0" smtClean="0"/>
              <a:t>Apresentação</a:t>
            </a:r>
            <a:endParaRPr lang="pt-BR" sz="2400" b="1" dirty="0"/>
          </a:p>
        </p:txBody>
      </p:sp>
      <p:sp>
        <p:nvSpPr>
          <p:cNvPr id="8" name="CaixaDeTexto 7"/>
          <p:cNvSpPr txBox="1"/>
          <p:nvPr/>
        </p:nvSpPr>
        <p:spPr>
          <a:xfrm>
            <a:off x="539552" y="537701"/>
            <a:ext cx="655949" cy="276999"/>
          </a:xfrm>
          <a:prstGeom prst="rect">
            <a:avLst/>
          </a:prstGeom>
          <a:noFill/>
        </p:spPr>
        <p:txBody>
          <a:bodyPr wrap="none" rtlCol="0">
            <a:spAutoFit/>
          </a:bodyPr>
          <a:lstStyle/>
          <a:p>
            <a:r>
              <a:rPr lang="pt-BR" sz="1200" b="1" dirty="0" smtClean="0"/>
              <a:t>220312</a:t>
            </a:r>
            <a:endParaRPr lang="pt-BR" sz="1200" b="1" dirty="0"/>
          </a:p>
        </p:txBody>
      </p:sp>
      <p:sp>
        <p:nvSpPr>
          <p:cNvPr id="9" name="Espaço Reservado para Número de Slide 8"/>
          <p:cNvSpPr>
            <a:spLocks noGrp="1"/>
          </p:cNvSpPr>
          <p:nvPr>
            <p:ph type="sldNum" sz="quarter" idx="12"/>
          </p:nvPr>
        </p:nvSpPr>
        <p:spPr/>
        <p:txBody>
          <a:bodyPr/>
          <a:lstStyle/>
          <a:p>
            <a:fld id="{F94866ED-5F66-4BC6-ABBB-7EA19F7F17E6}" type="slidenum">
              <a:rPr lang="pt-BR" smtClean="0"/>
              <a:t>2</a:t>
            </a:fld>
            <a:endParaRPr lang="pt-BR"/>
          </a:p>
        </p:txBody>
      </p:sp>
    </p:spTree>
    <p:extLst>
      <p:ext uri="{BB962C8B-B14F-4D97-AF65-F5344CB8AC3E}">
        <p14:creationId xmlns:p14="http://schemas.microsoft.com/office/powerpoint/2010/main" val="81512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fsj.edu.br/portal2-repositorio/File/cpc/Faixa.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476672"/>
            <a:ext cx="3384376" cy="67605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95536" y="1196752"/>
            <a:ext cx="8424936" cy="5216813"/>
          </a:xfrm>
          <a:prstGeom prst="rect">
            <a:avLst/>
          </a:prstGeom>
        </p:spPr>
        <p:txBody>
          <a:bodyPr wrap="square">
            <a:spAutoFit/>
          </a:bodyPr>
          <a:lstStyle/>
          <a:p>
            <a:pPr algn="just">
              <a:lnSpc>
                <a:spcPct val="150000"/>
              </a:lnSpc>
            </a:pPr>
            <a:r>
              <a:rPr lang="pt-BR" b="1" dirty="0" smtClean="0"/>
              <a:t>Introdução</a:t>
            </a:r>
          </a:p>
          <a:p>
            <a:pPr algn="just">
              <a:lnSpc>
                <a:spcPct val="150000"/>
              </a:lnSpc>
            </a:pPr>
            <a:endParaRPr lang="pt-BR" sz="1200" b="1" dirty="0"/>
          </a:p>
          <a:p>
            <a:pPr algn="just">
              <a:lnSpc>
                <a:spcPct val="150000"/>
              </a:lnSpc>
            </a:pPr>
            <a:r>
              <a:rPr lang="pt-BR" dirty="0" smtClean="0"/>
              <a:t>O </a:t>
            </a:r>
            <a:r>
              <a:rPr lang="pt-BR" dirty="0"/>
              <a:t>PIBID é uma ação da CAPES/FNDE/MEC visando melhorar o Ensino Básico do Brasil, diante da constatação de que não se forma profissionais pesquisadores sem antes formar profissionais educadores, e de que há uma enorme carência de profissionais atuantes na educação básica, em especial, nas áreas de Física, Química, Matemática e Ciências Biológicas</a:t>
            </a:r>
            <a:r>
              <a:rPr lang="pt-BR" dirty="0" smtClean="0"/>
              <a:t>. </a:t>
            </a:r>
          </a:p>
          <a:p>
            <a:pPr algn="just">
              <a:lnSpc>
                <a:spcPct val="150000"/>
              </a:lnSpc>
            </a:pPr>
            <a:endParaRPr lang="pt-BR" sz="1200" dirty="0"/>
          </a:p>
          <a:p>
            <a:pPr algn="just">
              <a:lnSpc>
                <a:spcPct val="150000"/>
              </a:lnSpc>
            </a:pPr>
            <a:r>
              <a:rPr lang="pt-BR" dirty="0" smtClean="0"/>
              <a:t>Neste trabalho, apresenta-se as expectativas de um grupo de licenciandos em Física e professores de física de ensino médio, que participou do Programa Institucional de Bolsa de Iniciação à Docência (PIBID) da UFSJ, no biênio 2009-10, e o que esse programa contribuiu para a formação profissional do grupo, a partir de uma série de atividades realizadas na UFSJ e em duas escolas públicas do município de São João </a:t>
            </a:r>
            <a:r>
              <a:rPr lang="pt-BR" dirty="0" err="1" smtClean="0"/>
              <a:t>del</a:t>
            </a:r>
            <a:r>
              <a:rPr lang="pt-BR" dirty="0" smtClean="0"/>
              <a:t> Rei/MG. </a:t>
            </a:r>
            <a:endParaRPr lang="pt-BR" dirty="0"/>
          </a:p>
        </p:txBody>
      </p:sp>
      <p:sp>
        <p:nvSpPr>
          <p:cNvPr id="5" name="CaixaDeTexto 4"/>
          <p:cNvSpPr txBox="1"/>
          <p:nvPr/>
        </p:nvSpPr>
        <p:spPr>
          <a:xfrm>
            <a:off x="755576" y="489497"/>
            <a:ext cx="655949" cy="276999"/>
          </a:xfrm>
          <a:prstGeom prst="rect">
            <a:avLst/>
          </a:prstGeom>
          <a:noFill/>
        </p:spPr>
        <p:txBody>
          <a:bodyPr wrap="none" rtlCol="0">
            <a:spAutoFit/>
          </a:bodyPr>
          <a:lstStyle/>
          <a:p>
            <a:r>
              <a:rPr lang="pt-BR" sz="1200" b="1" dirty="0" smtClean="0"/>
              <a:t>220312</a:t>
            </a:r>
            <a:endParaRPr lang="pt-BR" sz="1200" b="1" dirty="0"/>
          </a:p>
        </p:txBody>
      </p:sp>
      <p:sp>
        <p:nvSpPr>
          <p:cNvPr id="4" name="Espaço Reservado para Número de Slide 3"/>
          <p:cNvSpPr>
            <a:spLocks noGrp="1"/>
          </p:cNvSpPr>
          <p:nvPr>
            <p:ph type="sldNum" sz="quarter" idx="12"/>
          </p:nvPr>
        </p:nvSpPr>
        <p:spPr/>
        <p:txBody>
          <a:bodyPr/>
          <a:lstStyle/>
          <a:p>
            <a:fld id="{F94866ED-5F66-4BC6-ABBB-7EA19F7F17E6}" type="slidenum">
              <a:rPr lang="pt-BR" smtClean="0"/>
              <a:t>3</a:t>
            </a:fld>
            <a:endParaRPr lang="pt-BR"/>
          </a:p>
        </p:txBody>
      </p:sp>
    </p:spTree>
    <p:extLst>
      <p:ext uri="{BB962C8B-B14F-4D97-AF65-F5344CB8AC3E}">
        <p14:creationId xmlns:p14="http://schemas.microsoft.com/office/powerpoint/2010/main" val="2928757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fsj.edu.br/portal2-repositorio/File/cpc/Faixa.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260648"/>
            <a:ext cx="3384376" cy="67605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755576" y="764704"/>
            <a:ext cx="7848872" cy="5909310"/>
          </a:xfrm>
          <a:prstGeom prst="rect">
            <a:avLst/>
          </a:prstGeom>
        </p:spPr>
        <p:txBody>
          <a:bodyPr wrap="square">
            <a:spAutoFit/>
          </a:bodyPr>
          <a:lstStyle/>
          <a:p>
            <a:pPr algn="just"/>
            <a:endParaRPr lang="pt-BR" b="1" dirty="0"/>
          </a:p>
          <a:p>
            <a:pPr algn="just"/>
            <a:r>
              <a:rPr lang="pt-BR" b="1" dirty="0" smtClean="0"/>
              <a:t>O grupo: </a:t>
            </a:r>
          </a:p>
          <a:p>
            <a:pPr marL="742950" lvl="1" indent="-285750" algn="just">
              <a:buFont typeface="Arial" pitchFamily="34" charset="0"/>
              <a:buChar char="•"/>
            </a:pPr>
            <a:r>
              <a:rPr lang="pt-BR" dirty="0" smtClean="0"/>
              <a:t>13 estudantes de Física</a:t>
            </a:r>
          </a:p>
          <a:p>
            <a:pPr marL="742950" lvl="1" indent="-285750" algn="just">
              <a:buFont typeface="Arial" pitchFamily="34" charset="0"/>
              <a:buChar char="•"/>
            </a:pPr>
            <a:r>
              <a:rPr lang="pt-BR" dirty="0" smtClean="0"/>
              <a:t>Dois professores de física do ensino médio</a:t>
            </a:r>
          </a:p>
          <a:p>
            <a:pPr algn="just"/>
            <a:endParaRPr lang="pt-BR" dirty="0"/>
          </a:p>
          <a:p>
            <a:pPr algn="just"/>
            <a:endParaRPr lang="pt-BR" dirty="0" smtClean="0"/>
          </a:p>
          <a:p>
            <a:pPr algn="just"/>
            <a:endParaRPr lang="pt-BR" dirty="0"/>
          </a:p>
          <a:p>
            <a:pPr algn="just"/>
            <a:endParaRPr lang="pt-BR" dirty="0" smtClean="0"/>
          </a:p>
          <a:p>
            <a:pPr algn="just"/>
            <a:endParaRPr lang="pt-BR" dirty="0"/>
          </a:p>
          <a:p>
            <a:pPr algn="just"/>
            <a:endParaRPr lang="pt-BR" dirty="0" smtClean="0"/>
          </a:p>
          <a:p>
            <a:pPr algn="just"/>
            <a:endParaRPr lang="pt-BR" dirty="0"/>
          </a:p>
          <a:p>
            <a:pPr algn="just"/>
            <a:endParaRPr lang="pt-BR" dirty="0" smtClean="0"/>
          </a:p>
          <a:p>
            <a:pPr algn="just"/>
            <a:endParaRPr lang="pt-BR" dirty="0" smtClean="0"/>
          </a:p>
          <a:p>
            <a:pPr algn="just"/>
            <a:endParaRPr lang="pt-BR" dirty="0"/>
          </a:p>
          <a:p>
            <a:pPr algn="just"/>
            <a:endParaRPr lang="pt-BR" dirty="0" smtClean="0"/>
          </a:p>
          <a:p>
            <a:pPr algn="just"/>
            <a:endParaRPr lang="pt-BR" dirty="0" smtClean="0"/>
          </a:p>
          <a:p>
            <a:pPr algn="just"/>
            <a:r>
              <a:rPr lang="pt-BR" dirty="0" smtClean="0"/>
              <a:t>As escolas envolvidas</a:t>
            </a:r>
            <a:r>
              <a:rPr lang="pt-BR" dirty="0"/>
              <a:t> </a:t>
            </a:r>
            <a:r>
              <a:rPr lang="pt-BR" dirty="0" smtClean="0"/>
              <a:t>(de São João </a:t>
            </a:r>
            <a:r>
              <a:rPr lang="pt-BR" dirty="0" err="1" smtClean="0"/>
              <a:t>del</a:t>
            </a:r>
            <a:r>
              <a:rPr lang="pt-BR" dirty="0" smtClean="0"/>
              <a:t> Rei/MG):</a:t>
            </a:r>
          </a:p>
          <a:p>
            <a:pPr marL="742950" lvl="1" indent="-285750" algn="just">
              <a:buFont typeface="Arial" pitchFamily="34" charset="0"/>
              <a:buChar char="•"/>
            </a:pPr>
            <a:r>
              <a:rPr lang="pt-BR" dirty="0" smtClean="0"/>
              <a:t>Escola Estadual Governador Milton Campos (</a:t>
            </a:r>
            <a:r>
              <a:rPr lang="pt-BR" dirty="0" err="1" smtClean="0"/>
              <a:t>Polivante</a:t>
            </a:r>
            <a:r>
              <a:rPr lang="pt-BR" dirty="0" smtClean="0"/>
              <a:t>)</a:t>
            </a:r>
          </a:p>
          <a:p>
            <a:pPr marL="742950" lvl="1" indent="-285750" algn="just">
              <a:buFont typeface="Arial" pitchFamily="34" charset="0"/>
              <a:buChar char="•"/>
            </a:pPr>
            <a:r>
              <a:rPr lang="pt-BR" dirty="0" smtClean="0"/>
              <a:t>Escola Estadual Cônego Osvaldo Lustosa (EECOL)                                                                                           </a:t>
            </a:r>
          </a:p>
          <a:p>
            <a:pPr algn="just"/>
            <a:endParaRPr lang="pt-BR" dirty="0"/>
          </a:p>
          <a:p>
            <a:pPr algn="just"/>
            <a:endParaRPr lang="pt-BR" dirty="0"/>
          </a:p>
        </p:txBody>
      </p:sp>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060848"/>
            <a:ext cx="6336704"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7365414" y="260648"/>
            <a:ext cx="1228350" cy="369332"/>
          </a:xfrm>
          <a:prstGeom prst="rect">
            <a:avLst/>
          </a:prstGeom>
        </p:spPr>
        <p:txBody>
          <a:bodyPr wrap="none">
            <a:spAutoFit/>
          </a:bodyPr>
          <a:lstStyle/>
          <a:p>
            <a:pPr algn="just"/>
            <a:r>
              <a:rPr lang="pt-BR" b="1" dirty="0" smtClean="0"/>
              <a:t>Introdução</a:t>
            </a:r>
          </a:p>
        </p:txBody>
      </p:sp>
      <p:sp>
        <p:nvSpPr>
          <p:cNvPr id="10" name="CaixaDeTexto 9"/>
          <p:cNvSpPr txBox="1"/>
          <p:nvPr/>
        </p:nvSpPr>
        <p:spPr>
          <a:xfrm>
            <a:off x="459164" y="260647"/>
            <a:ext cx="655949" cy="276999"/>
          </a:xfrm>
          <a:prstGeom prst="rect">
            <a:avLst/>
          </a:prstGeom>
          <a:noFill/>
        </p:spPr>
        <p:txBody>
          <a:bodyPr wrap="none" rtlCol="0">
            <a:spAutoFit/>
          </a:bodyPr>
          <a:lstStyle/>
          <a:p>
            <a:r>
              <a:rPr lang="pt-BR" sz="1200" b="1" dirty="0" smtClean="0"/>
              <a:t>220312</a:t>
            </a:r>
            <a:endParaRPr lang="pt-BR" sz="1200" b="1" dirty="0"/>
          </a:p>
        </p:txBody>
      </p:sp>
      <p:sp>
        <p:nvSpPr>
          <p:cNvPr id="5" name="Espaço Reservado para Número de Slide 4"/>
          <p:cNvSpPr>
            <a:spLocks noGrp="1"/>
          </p:cNvSpPr>
          <p:nvPr>
            <p:ph type="sldNum" sz="quarter" idx="12"/>
          </p:nvPr>
        </p:nvSpPr>
        <p:spPr/>
        <p:txBody>
          <a:bodyPr/>
          <a:lstStyle/>
          <a:p>
            <a:fld id="{F94866ED-5F66-4BC6-ABBB-7EA19F7F17E6}" type="slidenum">
              <a:rPr lang="pt-BR" smtClean="0"/>
              <a:t>4</a:t>
            </a:fld>
            <a:endParaRPr lang="pt-BR"/>
          </a:p>
        </p:txBody>
      </p:sp>
      <p:sp>
        <p:nvSpPr>
          <p:cNvPr id="7" name="CaixaDeTexto 6"/>
          <p:cNvSpPr txBox="1"/>
          <p:nvPr/>
        </p:nvSpPr>
        <p:spPr>
          <a:xfrm>
            <a:off x="5958136" y="2204864"/>
            <a:ext cx="732893" cy="307777"/>
          </a:xfrm>
          <a:prstGeom prst="rect">
            <a:avLst/>
          </a:prstGeom>
          <a:noFill/>
        </p:spPr>
        <p:txBody>
          <a:bodyPr wrap="none" rtlCol="0">
            <a:spAutoFit/>
          </a:bodyPr>
          <a:lstStyle/>
          <a:p>
            <a:r>
              <a:rPr lang="pt-BR" sz="1400" b="1" dirty="0" smtClean="0">
                <a:solidFill>
                  <a:schemeClr val="bg1"/>
                </a:solidFill>
              </a:rPr>
              <a:t>050810</a:t>
            </a:r>
            <a:endParaRPr lang="pt-BR" sz="1400" b="1" dirty="0">
              <a:solidFill>
                <a:schemeClr val="bg1"/>
              </a:solidFill>
            </a:endParaRPr>
          </a:p>
        </p:txBody>
      </p:sp>
    </p:spTree>
    <p:extLst>
      <p:ext uri="{BB962C8B-B14F-4D97-AF65-F5344CB8AC3E}">
        <p14:creationId xmlns:p14="http://schemas.microsoft.com/office/powerpoint/2010/main" val="2095464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fsj.edu.br/portal2-repositorio/File/cpc/Faixa.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260648"/>
            <a:ext cx="3384376" cy="67605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827584" y="1340768"/>
            <a:ext cx="7848872" cy="2031325"/>
          </a:xfrm>
          <a:prstGeom prst="rect">
            <a:avLst/>
          </a:prstGeom>
        </p:spPr>
        <p:txBody>
          <a:bodyPr wrap="square">
            <a:spAutoFit/>
          </a:bodyPr>
          <a:lstStyle/>
          <a:p>
            <a:pPr algn="just"/>
            <a:r>
              <a:rPr lang="pt-BR" b="1" dirty="0" smtClean="0"/>
              <a:t>As atividades:</a:t>
            </a:r>
          </a:p>
          <a:p>
            <a:pPr algn="just"/>
            <a:endParaRPr lang="pt-BR" dirty="0" smtClean="0"/>
          </a:p>
          <a:p>
            <a:pPr algn="just"/>
            <a:r>
              <a:rPr lang="pt-BR" b="1" dirty="0" smtClean="0"/>
              <a:t> 2009 (agosto-dezembro)</a:t>
            </a:r>
            <a:endParaRPr lang="pt-BR" b="1" dirty="0"/>
          </a:p>
          <a:p>
            <a:pPr marL="285750" indent="-285750" algn="just">
              <a:buFont typeface="Arial" pitchFamily="34" charset="0"/>
              <a:buChar char="•"/>
            </a:pPr>
            <a:r>
              <a:rPr lang="pt-BR" dirty="0" smtClean="0"/>
              <a:t>Reuniões semanais na UFSJ com o grupo</a:t>
            </a:r>
          </a:p>
          <a:p>
            <a:pPr marL="285750" indent="-285750" algn="just">
              <a:buFont typeface="Arial" pitchFamily="34" charset="0"/>
              <a:buChar char="•"/>
            </a:pPr>
            <a:r>
              <a:rPr lang="pt-BR" dirty="0" smtClean="0"/>
              <a:t>Observações dos espaços escolares e relatos em reuniões                                                                                           </a:t>
            </a:r>
          </a:p>
          <a:p>
            <a:pPr algn="just"/>
            <a:endParaRPr lang="pt-BR" dirty="0"/>
          </a:p>
          <a:p>
            <a:pPr algn="just"/>
            <a:endParaRPr lang="pt-BR" dirty="0"/>
          </a:p>
        </p:txBody>
      </p:sp>
      <p:sp>
        <p:nvSpPr>
          <p:cNvPr id="3" name="Retângulo 2"/>
          <p:cNvSpPr/>
          <p:nvPr/>
        </p:nvSpPr>
        <p:spPr>
          <a:xfrm>
            <a:off x="7262492" y="291763"/>
            <a:ext cx="1228350" cy="369332"/>
          </a:xfrm>
          <a:prstGeom prst="rect">
            <a:avLst/>
          </a:prstGeom>
        </p:spPr>
        <p:txBody>
          <a:bodyPr wrap="none">
            <a:spAutoFit/>
          </a:bodyPr>
          <a:lstStyle/>
          <a:p>
            <a:pPr algn="just"/>
            <a:r>
              <a:rPr lang="pt-BR" b="1" dirty="0" smtClean="0"/>
              <a:t>Introdução</a:t>
            </a:r>
          </a:p>
        </p:txBody>
      </p:sp>
      <p:sp>
        <p:nvSpPr>
          <p:cNvPr id="7" name="CaixaDeTexto 6"/>
          <p:cNvSpPr txBox="1"/>
          <p:nvPr/>
        </p:nvSpPr>
        <p:spPr>
          <a:xfrm>
            <a:off x="611560" y="291763"/>
            <a:ext cx="655949" cy="276999"/>
          </a:xfrm>
          <a:prstGeom prst="rect">
            <a:avLst/>
          </a:prstGeom>
          <a:noFill/>
        </p:spPr>
        <p:txBody>
          <a:bodyPr wrap="none" rtlCol="0">
            <a:spAutoFit/>
          </a:bodyPr>
          <a:lstStyle/>
          <a:p>
            <a:r>
              <a:rPr lang="pt-BR" sz="1200" b="1" dirty="0" smtClean="0"/>
              <a:t>220312</a:t>
            </a:r>
            <a:endParaRPr lang="pt-BR" sz="1200" b="1" dirty="0"/>
          </a:p>
        </p:txBody>
      </p:sp>
      <p:sp>
        <p:nvSpPr>
          <p:cNvPr id="5" name="Espaço Reservado para Número de Slide 4"/>
          <p:cNvSpPr>
            <a:spLocks noGrp="1"/>
          </p:cNvSpPr>
          <p:nvPr>
            <p:ph type="sldNum" sz="quarter" idx="12"/>
          </p:nvPr>
        </p:nvSpPr>
        <p:spPr/>
        <p:txBody>
          <a:bodyPr/>
          <a:lstStyle/>
          <a:p>
            <a:fld id="{F94866ED-5F66-4BC6-ABBB-7EA19F7F17E6}" type="slidenum">
              <a:rPr lang="pt-BR" smtClean="0"/>
              <a:t>5</a:t>
            </a:fld>
            <a:endParaRPr lang="pt-B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3734" y="2780928"/>
            <a:ext cx="4992555"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aixaDeTexto 7"/>
          <p:cNvSpPr txBox="1"/>
          <p:nvPr/>
        </p:nvSpPr>
        <p:spPr>
          <a:xfrm>
            <a:off x="6372200" y="2924943"/>
            <a:ext cx="732893" cy="307777"/>
          </a:xfrm>
          <a:prstGeom prst="rect">
            <a:avLst/>
          </a:prstGeom>
          <a:noFill/>
        </p:spPr>
        <p:txBody>
          <a:bodyPr wrap="none" rtlCol="0">
            <a:spAutoFit/>
          </a:bodyPr>
          <a:lstStyle/>
          <a:p>
            <a:r>
              <a:rPr lang="pt-BR" sz="1400" b="1" dirty="0" smtClean="0">
                <a:solidFill>
                  <a:schemeClr val="bg1"/>
                </a:solidFill>
              </a:rPr>
              <a:t>071009</a:t>
            </a:r>
            <a:endParaRPr lang="pt-BR" sz="1400" b="1" dirty="0">
              <a:solidFill>
                <a:schemeClr val="bg1"/>
              </a:solidFill>
            </a:endParaRPr>
          </a:p>
        </p:txBody>
      </p:sp>
    </p:spTree>
    <p:extLst>
      <p:ext uri="{BB962C8B-B14F-4D97-AF65-F5344CB8AC3E}">
        <p14:creationId xmlns:p14="http://schemas.microsoft.com/office/powerpoint/2010/main" val="4231666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fsj.edu.br/portal2-repositorio/File/cpc/Faixa.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260648"/>
            <a:ext cx="3384376" cy="67605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487161" y="1035888"/>
            <a:ext cx="8261303" cy="5201424"/>
          </a:xfrm>
          <a:prstGeom prst="rect">
            <a:avLst/>
          </a:prstGeom>
        </p:spPr>
        <p:txBody>
          <a:bodyPr wrap="square">
            <a:spAutoFit/>
          </a:bodyPr>
          <a:lstStyle/>
          <a:p>
            <a:pPr algn="just"/>
            <a:r>
              <a:rPr lang="pt-BR" sz="1400" b="1" dirty="0" smtClean="0"/>
              <a:t>2010 (janeiro-dezembro)</a:t>
            </a:r>
          </a:p>
          <a:p>
            <a:pPr algn="just"/>
            <a:endParaRPr lang="pt-BR" sz="1400" b="1" dirty="0" smtClean="0"/>
          </a:p>
          <a:p>
            <a:pPr marL="285750" indent="-285750" algn="just">
              <a:buFont typeface="Arial" pitchFamily="34" charset="0"/>
              <a:buChar char="•"/>
            </a:pPr>
            <a:r>
              <a:rPr lang="pt-BR" sz="1600" dirty="0" smtClean="0"/>
              <a:t>Reuniões semanais</a:t>
            </a:r>
          </a:p>
          <a:p>
            <a:pPr marL="285750" indent="-285750" algn="just">
              <a:buFont typeface="Arial" pitchFamily="34" charset="0"/>
              <a:buChar char="•"/>
            </a:pPr>
            <a:r>
              <a:rPr lang="pt-BR" sz="1600" dirty="0" smtClean="0"/>
              <a:t>Minicurso </a:t>
            </a:r>
            <a:r>
              <a:rPr lang="pt-BR" sz="1600" dirty="0"/>
              <a:t>“Animação em Flash” </a:t>
            </a:r>
            <a:r>
              <a:rPr lang="pt-BR" sz="1600" dirty="0" smtClean="0"/>
              <a:t>- </a:t>
            </a:r>
            <a:r>
              <a:rPr lang="pt-BR" sz="1600" dirty="0"/>
              <a:t>Guilherme </a:t>
            </a:r>
            <a:r>
              <a:rPr lang="pt-BR" sz="1600" dirty="0" smtClean="0"/>
              <a:t>C. </a:t>
            </a:r>
            <a:r>
              <a:rPr lang="pt-BR" sz="1600" dirty="0"/>
              <a:t>Almeida</a:t>
            </a:r>
            <a:endParaRPr lang="pt-BR" sz="1600" dirty="0" smtClean="0"/>
          </a:p>
          <a:p>
            <a:pPr marL="285750" indent="-285750" algn="just">
              <a:buFont typeface="Arial" pitchFamily="34" charset="0"/>
              <a:buChar char="•"/>
            </a:pPr>
            <a:r>
              <a:rPr lang="pt-BR" sz="1600" dirty="0"/>
              <a:t>Minicurso “Edição de vídeos” </a:t>
            </a:r>
            <a:r>
              <a:rPr lang="pt-BR" sz="1600" dirty="0" smtClean="0"/>
              <a:t>- </a:t>
            </a:r>
            <a:r>
              <a:rPr lang="pt-BR" sz="1600" dirty="0"/>
              <a:t>Wanderley </a:t>
            </a:r>
            <a:r>
              <a:rPr lang="pt-BR" sz="1600" dirty="0" smtClean="0"/>
              <a:t>L. </a:t>
            </a:r>
            <a:r>
              <a:rPr lang="pt-BR" sz="1600" dirty="0"/>
              <a:t>Martins – WM Filmagens</a:t>
            </a:r>
            <a:endParaRPr lang="pt-BR" sz="1600" dirty="0" smtClean="0"/>
          </a:p>
          <a:p>
            <a:pPr marL="285750" indent="-285750" algn="just">
              <a:buFont typeface="Arial" pitchFamily="34" charset="0"/>
              <a:buChar char="•"/>
            </a:pPr>
            <a:r>
              <a:rPr lang="pt-BR" sz="1600" dirty="0"/>
              <a:t>Minicurso “Planejar o ensino de ciências: pressupostos e objetivos” - Profa. Jesuína </a:t>
            </a:r>
            <a:r>
              <a:rPr lang="pt-BR" sz="1600" dirty="0" smtClean="0"/>
              <a:t>L.de A. </a:t>
            </a:r>
            <a:r>
              <a:rPr lang="pt-BR" sz="1600" dirty="0" err="1"/>
              <a:t>Pacca</a:t>
            </a:r>
            <a:r>
              <a:rPr lang="pt-BR" sz="1600" dirty="0"/>
              <a:t> – </a:t>
            </a:r>
            <a:r>
              <a:rPr lang="pt-BR" sz="1600" dirty="0" smtClean="0"/>
              <a:t>USP</a:t>
            </a:r>
          </a:p>
          <a:p>
            <a:pPr marL="285750" indent="-285750" algn="just">
              <a:buFont typeface="Arial" pitchFamily="34" charset="0"/>
              <a:buChar char="•"/>
            </a:pPr>
            <a:r>
              <a:rPr lang="pt-BR" sz="1600" dirty="0"/>
              <a:t>Palestra “Formação de professores de ciências: a pesquisa e o ensino escolar” - Profa. Jesuína </a:t>
            </a:r>
            <a:r>
              <a:rPr lang="pt-BR" sz="1600" dirty="0" smtClean="0"/>
              <a:t>L.de A. </a:t>
            </a:r>
            <a:r>
              <a:rPr lang="pt-BR" sz="1600" dirty="0" err="1"/>
              <a:t>Pacca</a:t>
            </a:r>
            <a:r>
              <a:rPr lang="pt-BR" sz="1600" dirty="0"/>
              <a:t> – </a:t>
            </a:r>
            <a:r>
              <a:rPr lang="pt-BR" sz="1600" dirty="0" smtClean="0"/>
              <a:t>USP</a:t>
            </a:r>
          </a:p>
          <a:p>
            <a:pPr marL="285750" indent="-285750" algn="just">
              <a:buFont typeface="Arial" pitchFamily="34" charset="0"/>
              <a:buChar char="•"/>
            </a:pPr>
            <a:r>
              <a:rPr lang="pt-BR" sz="1600" dirty="0"/>
              <a:t>Palestra “Reflexões sobre a inclusão de alunos com necessidades educacionais especiais, com ênfase na educação de alunos com deficiência visual” – profa. Sílvia </a:t>
            </a:r>
            <a:r>
              <a:rPr lang="pt-BR" sz="1600" dirty="0" smtClean="0"/>
              <a:t>E. </a:t>
            </a:r>
            <a:r>
              <a:rPr lang="pt-BR" sz="1600" dirty="0" err="1"/>
              <a:t>Ventorini</a:t>
            </a:r>
            <a:r>
              <a:rPr lang="pt-BR" sz="1600" dirty="0"/>
              <a:t> </a:t>
            </a:r>
            <a:r>
              <a:rPr lang="pt-BR" sz="1600" dirty="0" smtClean="0"/>
              <a:t>– UFSJ</a:t>
            </a:r>
          </a:p>
          <a:p>
            <a:pPr marL="285750" indent="-285750" algn="just">
              <a:buFont typeface="Arial" pitchFamily="34" charset="0"/>
              <a:buChar char="•"/>
            </a:pPr>
            <a:r>
              <a:rPr lang="pt-BR" sz="1600" dirty="0"/>
              <a:t>Palestra “Oratória e expressividade: importância de se expressar de maneira adequada em sala de aula” </a:t>
            </a:r>
            <a:r>
              <a:rPr lang="pt-BR" sz="1600" dirty="0" smtClean="0"/>
              <a:t>– Diogo G. </a:t>
            </a:r>
            <a:r>
              <a:rPr lang="pt-BR" sz="1600" dirty="0"/>
              <a:t>Costa </a:t>
            </a:r>
            <a:r>
              <a:rPr lang="pt-BR" sz="1600" dirty="0" smtClean="0"/>
              <a:t>(discente de Física e </a:t>
            </a:r>
            <a:r>
              <a:rPr lang="pt-BR" sz="1600" dirty="0" err="1" smtClean="0"/>
              <a:t>volutário</a:t>
            </a:r>
            <a:r>
              <a:rPr lang="pt-BR" sz="1600" dirty="0" smtClean="0"/>
              <a:t> no PIBID)</a:t>
            </a:r>
          </a:p>
          <a:p>
            <a:pPr marL="285750" indent="-285750" algn="just">
              <a:buFont typeface="Arial" pitchFamily="34" charset="0"/>
              <a:buChar char="•"/>
            </a:pPr>
            <a:r>
              <a:rPr lang="pt-BR" sz="1600" dirty="0"/>
              <a:t>Seminário “Visões de mundo dos estudantes de ciências de ensino médio e a diversidade cultural desses alunos” – Pedro </a:t>
            </a:r>
            <a:r>
              <a:rPr lang="pt-BR" sz="1600" dirty="0" smtClean="0"/>
              <a:t>H.C. </a:t>
            </a:r>
            <a:r>
              <a:rPr lang="pt-BR" sz="1600" dirty="0"/>
              <a:t>de Resende (discente </a:t>
            </a:r>
            <a:r>
              <a:rPr lang="pt-BR" sz="1600" dirty="0" smtClean="0"/>
              <a:t>- Psicologia </a:t>
            </a:r>
            <a:r>
              <a:rPr lang="pt-BR" sz="1600" dirty="0"/>
              <a:t>e bolsista do PIBIC/FAPEMIG</a:t>
            </a:r>
            <a:r>
              <a:rPr lang="pt-BR" sz="1600" dirty="0" smtClean="0"/>
              <a:t>)</a:t>
            </a:r>
          </a:p>
          <a:p>
            <a:pPr marL="285750" indent="-285750" algn="just">
              <a:buFont typeface="Arial" pitchFamily="34" charset="0"/>
              <a:buChar char="•"/>
            </a:pPr>
            <a:r>
              <a:rPr lang="pt-BR" sz="1600" dirty="0"/>
              <a:t>Seminário “Leitura e produção de textos no ensino médio“ - profa. </a:t>
            </a:r>
            <a:r>
              <a:rPr lang="pt-BR" sz="1600" dirty="0" err="1"/>
              <a:t>Dylia</a:t>
            </a:r>
            <a:r>
              <a:rPr lang="pt-BR" sz="1600" dirty="0"/>
              <a:t> </a:t>
            </a:r>
            <a:r>
              <a:rPr lang="pt-BR" sz="1600" dirty="0" smtClean="0"/>
              <a:t>L. </a:t>
            </a:r>
            <a:r>
              <a:rPr lang="pt-BR" sz="1600" dirty="0"/>
              <a:t>Dias – </a:t>
            </a:r>
            <a:r>
              <a:rPr lang="pt-BR" sz="1600" dirty="0" smtClean="0"/>
              <a:t>UFSJ</a:t>
            </a:r>
          </a:p>
          <a:p>
            <a:pPr marL="285750" indent="-285750" algn="just">
              <a:buFont typeface="Arial" pitchFamily="34" charset="0"/>
              <a:buChar char="•"/>
            </a:pPr>
            <a:r>
              <a:rPr lang="pt-BR" sz="1600" dirty="0"/>
              <a:t>Palestra “Telescópios – invenção e evolução em 400 </a:t>
            </a:r>
            <a:r>
              <a:rPr lang="pt-BR" sz="1600" dirty="0" smtClean="0"/>
              <a:t>anos” - Prof</a:t>
            </a:r>
            <a:r>
              <a:rPr lang="pt-BR" sz="1600" dirty="0"/>
              <a:t>. Renato </a:t>
            </a:r>
            <a:r>
              <a:rPr lang="pt-BR" sz="1600" dirty="0" err="1"/>
              <a:t>Las</a:t>
            </a:r>
            <a:r>
              <a:rPr lang="pt-BR" sz="1600" dirty="0"/>
              <a:t> Casas </a:t>
            </a:r>
            <a:r>
              <a:rPr lang="pt-BR" sz="1600" dirty="0" smtClean="0"/>
              <a:t>– UFMG</a:t>
            </a:r>
          </a:p>
          <a:p>
            <a:pPr marL="285750" indent="-285750" algn="just">
              <a:buFont typeface="Arial" pitchFamily="34" charset="0"/>
              <a:buChar char="•"/>
            </a:pPr>
            <a:r>
              <a:rPr lang="pt-BR" sz="1600" dirty="0"/>
              <a:t>Palestra “A estrutura do universo: uma viagem de São João </a:t>
            </a:r>
            <a:r>
              <a:rPr lang="pt-BR" sz="1600" dirty="0" err="1"/>
              <a:t>del</a:t>
            </a:r>
            <a:r>
              <a:rPr lang="pt-BR" sz="1600" dirty="0"/>
              <a:t> Rei aos confins do universo – uma visão atual do </a:t>
            </a:r>
            <a:r>
              <a:rPr lang="pt-BR" sz="1600" dirty="0" smtClean="0"/>
              <a:t>universo” - Prof</a:t>
            </a:r>
            <a:r>
              <a:rPr lang="pt-BR" sz="1600" dirty="0"/>
              <a:t>. Renato </a:t>
            </a:r>
            <a:r>
              <a:rPr lang="pt-BR" sz="1600" dirty="0" err="1"/>
              <a:t>Las</a:t>
            </a:r>
            <a:r>
              <a:rPr lang="pt-BR" sz="1600" dirty="0"/>
              <a:t> Casas </a:t>
            </a:r>
            <a:r>
              <a:rPr lang="pt-BR" sz="1600" dirty="0" smtClean="0"/>
              <a:t>– UFMG</a:t>
            </a:r>
          </a:p>
          <a:p>
            <a:pPr marL="285750" indent="-285750" algn="just">
              <a:buFont typeface="Arial" pitchFamily="34" charset="0"/>
              <a:buChar char="•"/>
            </a:pPr>
            <a:r>
              <a:rPr lang="pt-BR" sz="1600" dirty="0"/>
              <a:t>Minicurso “Uso de sensores da PASCO” – Alisson </a:t>
            </a:r>
            <a:r>
              <a:rPr lang="pt-BR" sz="1600" dirty="0" smtClean="0"/>
              <a:t>D.de M. </a:t>
            </a:r>
            <a:r>
              <a:rPr lang="pt-BR" sz="1600" dirty="0"/>
              <a:t>Victor - </a:t>
            </a:r>
            <a:r>
              <a:rPr lang="pt-BR" sz="1600" dirty="0" err="1" smtClean="0"/>
              <a:t>Hiperlab</a:t>
            </a:r>
            <a:endParaRPr lang="pt-BR" sz="1600" dirty="0" smtClean="0"/>
          </a:p>
        </p:txBody>
      </p:sp>
      <p:sp>
        <p:nvSpPr>
          <p:cNvPr id="3" name="Retângulo 2"/>
          <p:cNvSpPr/>
          <p:nvPr/>
        </p:nvSpPr>
        <p:spPr>
          <a:xfrm>
            <a:off x="7356481" y="266126"/>
            <a:ext cx="1228350" cy="369332"/>
          </a:xfrm>
          <a:prstGeom prst="rect">
            <a:avLst/>
          </a:prstGeom>
        </p:spPr>
        <p:txBody>
          <a:bodyPr wrap="none">
            <a:spAutoFit/>
          </a:bodyPr>
          <a:lstStyle/>
          <a:p>
            <a:pPr algn="just"/>
            <a:r>
              <a:rPr lang="pt-BR" b="1" dirty="0" smtClean="0"/>
              <a:t>Introdução</a:t>
            </a:r>
          </a:p>
        </p:txBody>
      </p:sp>
      <p:sp>
        <p:nvSpPr>
          <p:cNvPr id="7" name="CaixaDeTexto 6"/>
          <p:cNvSpPr txBox="1"/>
          <p:nvPr/>
        </p:nvSpPr>
        <p:spPr>
          <a:xfrm>
            <a:off x="467544" y="321677"/>
            <a:ext cx="655949" cy="276999"/>
          </a:xfrm>
          <a:prstGeom prst="rect">
            <a:avLst/>
          </a:prstGeom>
          <a:noFill/>
        </p:spPr>
        <p:txBody>
          <a:bodyPr wrap="none" rtlCol="0">
            <a:spAutoFit/>
          </a:bodyPr>
          <a:lstStyle/>
          <a:p>
            <a:r>
              <a:rPr lang="pt-BR" sz="1200" b="1" dirty="0" smtClean="0"/>
              <a:t>220312</a:t>
            </a:r>
            <a:endParaRPr lang="pt-BR" sz="1200" b="1" dirty="0"/>
          </a:p>
        </p:txBody>
      </p:sp>
      <p:sp>
        <p:nvSpPr>
          <p:cNvPr id="5" name="Espaço Reservado para Número de Slide 4"/>
          <p:cNvSpPr>
            <a:spLocks noGrp="1"/>
          </p:cNvSpPr>
          <p:nvPr>
            <p:ph type="sldNum" sz="quarter" idx="12"/>
          </p:nvPr>
        </p:nvSpPr>
        <p:spPr/>
        <p:txBody>
          <a:bodyPr/>
          <a:lstStyle/>
          <a:p>
            <a:fld id="{F94866ED-5F66-4BC6-ABBB-7EA19F7F17E6}" type="slidenum">
              <a:rPr lang="pt-BR" smtClean="0"/>
              <a:t>6</a:t>
            </a:fld>
            <a:endParaRPr lang="pt-BR"/>
          </a:p>
        </p:txBody>
      </p:sp>
    </p:spTree>
    <p:extLst>
      <p:ext uri="{BB962C8B-B14F-4D97-AF65-F5344CB8AC3E}">
        <p14:creationId xmlns:p14="http://schemas.microsoft.com/office/powerpoint/2010/main" val="2483852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fsj.edu.br/portal2-repositorio/File/cpc/Faixa.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260648"/>
            <a:ext cx="3384376" cy="67605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95536" y="1046341"/>
            <a:ext cx="8352928" cy="5262979"/>
          </a:xfrm>
          <a:prstGeom prst="rect">
            <a:avLst/>
          </a:prstGeom>
        </p:spPr>
        <p:txBody>
          <a:bodyPr wrap="square">
            <a:spAutoFit/>
          </a:bodyPr>
          <a:lstStyle/>
          <a:p>
            <a:pPr lvl="0" algn="just"/>
            <a:r>
              <a:rPr lang="pt-BR" sz="1400" b="1" dirty="0" smtClean="0"/>
              <a:t>Na EECOL:</a:t>
            </a:r>
            <a:endParaRPr lang="pt-BR" sz="1400" b="1" dirty="0"/>
          </a:p>
          <a:p>
            <a:pPr marL="171450" indent="-171450" algn="just">
              <a:buFont typeface="Arial" pitchFamily="34" charset="0"/>
              <a:buChar char="•"/>
            </a:pPr>
            <a:r>
              <a:rPr lang="pt-BR" sz="1400" dirty="0"/>
              <a:t>Aula expositiva com demonstração experimental e investigativa: Calor e temperatura - uma investigação sobre as concepções alternativas de alunos do ensino médio em relação aos conceitos de calor e </a:t>
            </a:r>
            <a:r>
              <a:rPr lang="pt-BR" sz="1400" dirty="0" smtClean="0"/>
              <a:t>temperatura</a:t>
            </a:r>
            <a:r>
              <a:rPr lang="pt-BR" sz="1400" dirty="0"/>
              <a:t> </a:t>
            </a:r>
            <a:r>
              <a:rPr lang="pt-BR" sz="1400" dirty="0" smtClean="0"/>
              <a:t>-  Ricardo A. </a:t>
            </a:r>
            <a:r>
              <a:rPr lang="pt-BR" sz="1400" dirty="0"/>
              <a:t>Santos. </a:t>
            </a:r>
            <a:r>
              <a:rPr lang="pt-BR" sz="1400" dirty="0" smtClean="0"/>
              <a:t>Profa. da </a:t>
            </a:r>
            <a:r>
              <a:rPr lang="pt-BR" sz="1400" dirty="0"/>
              <a:t>sala: Mirian </a:t>
            </a:r>
            <a:r>
              <a:rPr lang="pt-BR" sz="1400" dirty="0" smtClean="0"/>
              <a:t>G. Braga;</a:t>
            </a:r>
          </a:p>
          <a:p>
            <a:pPr marL="171450" indent="-171450" algn="just">
              <a:buFont typeface="Arial" pitchFamily="34" charset="0"/>
              <a:buChar char="•"/>
            </a:pPr>
            <a:r>
              <a:rPr lang="pt-BR" sz="1400" dirty="0" smtClean="0"/>
              <a:t>Minicurso </a:t>
            </a:r>
            <a:r>
              <a:rPr lang="pt-BR" sz="1400" dirty="0"/>
              <a:t>com uso de mídia: Utilização de vídeos que contam história da física em aulas para o 1º ano do ensino </a:t>
            </a:r>
            <a:r>
              <a:rPr lang="pt-BR" sz="1400" dirty="0" smtClean="0"/>
              <a:t>médio - Camila M.de </a:t>
            </a:r>
            <a:r>
              <a:rPr lang="pt-BR" sz="1400" dirty="0"/>
              <a:t>Alcântara e Gilmar </a:t>
            </a:r>
            <a:r>
              <a:rPr lang="pt-BR" sz="1400" dirty="0" smtClean="0"/>
              <a:t>W. de </a:t>
            </a:r>
            <a:r>
              <a:rPr lang="pt-BR" sz="1400" dirty="0"/>
              <a:t>Oliveira. </a:t>
            </a:r>
            <a:r>
              <a:rPr lang="pt-BR" sz="1400" dirty="0" smtClean="0"/>
              <a:t>Profa. da </a:t>
            </a:r>
            <a:r>
              <a:rPr lang="pt-BR" sz="1400" dirty="0"/>
              <a:t>sala: Ângela </a:t>
            </a:r>
            <a:r>
              <a:rPr lang="pt-BR" sz="1400" dirty="0" smtClean="0"/>
              <a:t>M. Braga;</a:t>
            </a:r>
          </a:p>
          <a:p>
            <a:pPr marL="171450" indent="-171450" algn="just">
              <a:buFont typeface="Arial" pitchFamily="34" charset="0"/>
              <a:buChar char="•"/>
            </a:pPr>
            <a:r>
              <a:rPr lang="pt-BR" sz="1400" dirty="0" smtClean="0"/>
              <a:t>Aula </a:t>
            </a:r>
            <a:r>
              <a:rPr lang="pt-BR" sz="1400" dirty="0"/>
              <a:t>expositiva com uso de mídia: Utilização de animações computacionais para trabalhar as leis de Newton em turmas do 1º Ano do Ensino </a:t>
            </a:r>
            <a:r>
              <a:rPr lang="pt-BR" sz="1400" dirty="0" smtClean="0"/>
              <a:t>Médio - Camila M.de </a:t>
            </a:r>
            <a:r>
              <a:rPr lang="pt-BR" sz="1400" dirty="0"/>
              <a:t>Alcântara e Gilmar </a:t>
            </a:r>
            <a:r>
              <a:rPr lang="pt-BR" sz="1400" dirty="0" smtClean="0"/>
              <a:t>W.de </a:t>
            </a:r>
            <a:r>
              <a:rPr lang="pt-BR" sz="1400" dirty="0"/>
              <a:t>Oliveira. </a:t>
            </a:r>
            <a:r>
              <a:rPr lang="pt-BR" sz="1400" dirty="0" smtClean="0"/>
              <a:t>Profa. da sala: Ângela;</a:t>
            </a:r>
          </a:p>
          <a:p>
            <a:pPr marL="171450" indent="-171450" algn="just">
              <a:buFont typeface="Arial" pitchFamily="34" charset="0"/>
              <a:buChar char="•"/>
            </a:pPr>
            <a:r>
              <a:rPr lang="pt-BR" sz="1400" dirty="0" smtClean="0"/>
              <a:t>Aula </a:t>
            </a:r>
            <a:r>
              <a:rPr lang="pt-BR" sz="1400" dirty="0"/>
              <a:t>expositiva e experimental: </a:t>
            </a:r>
            <a:r>
              <a:rPr lang="pt-BR" sz="1400" dirty="0" smtClean="0"/>
              <a:t>Eletrostática - Cristian L. de </a:t>
            </a:r>
            <a:r>
              <a:rPr lang="pt-BR" sz="1400" dirty="0"/>
              <a:t>Castro e Leandro </a:t>
            </a:r>
            <a:r>
              <a:rPr lang="pt-BR" sz="1400" dirty="0" err="1" smtClean="0"/>
              <a:t>C.da</a:t>
            </a:r>
            <a:r>
              <a:rPr lang="pt-BR" sz="1400" dirty="0" smtClean="0"/>
              <a:t> </a:t>
            </a:r>
            <a:r>
              <a:rPr lang="pt-BR" sz="1400" dirty="0"/>
              <a:t>Silva. </a:t>
            </a:r>
            <a:r>
              <a:rPr lang="pt-BR" sz="1400" dirty="0" smtClean="0"/>
              <a:t>Prof. da sala</a:t>
            </a:r>
            <a:r>
              <a:rPr lang="pt-BR" sz="1400" dirty="0"/>
              <a:t>: Leonardo </a:t>
            </a:r>
            <a:r>
              <a:rPr lang="pt-BR" sz="1400" dirty="0" smtClean="0"/>
              <a:t>R. </a:t>
            </a:r>
            <a:r>
              <a:rPr lang="pt-BR" sz="1400" dirty="0"/>
              <a:t>Ferraz. </a:t>
            </a:r>
          </a:p>
          <a:p>
            <a:pPr algn="just"/>
            <a:r>
              <a:rPr lang="pt-BR" sz="1400" dirty="0"/>
              <a:t> </a:t>
            </a:r>
          </a:p>
          <a:p>
            <a:pPr lvl="0" algn="just"/>
            <a:r>
              <a:rPr lang="pt-BR" sz="1400" b="1" dirty="0" smtClean="0"/>
              <a:t>No Polivalente:</a:t>
            </a:r>
            <a:endParaRPr lang="pt-BR" sz="1400" b="1" dirty="0"/>
          </a:p>
          <a:p>
            <a:pPr marL="171450" indent="-171450" algn="just">
              <a:buFont typeface="Arial" pitchFamily="34" charset="0"/>
              <a:buChar char="•"/>
            </a:pPr>
            <a:r>
              <a:rPr lang="pt-BR" sz="1400" dirty="0"/>
              <a:t>Minicursos com atividades experimentais: Temperatura e Calor; Medida de temperatura; Escalas Termométricas e Relação entre as escalas Celsius, Fahrenheit e </a:t>
            </a:r>
            <a:r>
              <a:rPr lang="pt-BR" sz="1400" dirty="0" smtClean="0"/>
              <a:t>Kelvin - </a:t>
            </a:r>
            <a:r>
              <a:rPr lang="pt-BR" sz="1400" dirty="0" err="1" smtClean="0"/>
              <a:t>Cínthia</a:t>
            </a:r>
            <a:r>
              <a:rPr lang="pt-BR" sz="1400" dirty="0" smtClean="0"/>
              <a:t> </a:t>
            </a:r>
            <a:r>
              <a:rPr lang="pt-BR" sz="1400" dirty="0"/>
              <a:t>Resende, Eduardo Mendonça e </a:t>
            </a:r>
            <a:r>
              <a:rPr lang="pt-BR" sz="1400" dirty="0" err="1"/>
              <a:t>Rafaella</a:t>
            </a:r>
            <a:r>
              <a:rPr lang="pt-BR" sz="1400" dirty="0"/>
              <a:t> Martins. </a:t>
            </a:r>
            <a:r>
              <a:rPr lang="pt-BR" sz="1400" dirty="0" smtClean="0"/>
              <a:t>Profa. da sala: </a:t>
            </a:r>
            <a:r>
              <a:rPr lang="pt-BR" sz="1400" dirty="0" err="1"/>
              <a:t>Cibelle</a:t>
            </a:r>
            <a:r>
              <a:rPr lang="pt-BR" sz="1400" dirty="0"/>
              <a:t> </a:t>
            </a:r>
            <a:r>
              <a:rPr lang="pt-BR" sz="1400" dirty="0" smtClean="0"/>
              <a:t>R. Machado;</a:t>
            </a:r>
          </a:p>
          <a:p>
            <a:pPr marL="171450" indent="-171450" algn="just">
              <a:buFont typeface="Arial" pitchFamily="34" charset="0"/>
              <a:buChar char="•"/>
            </a:pPr>
            <a:r>
              <a:rPr lang="pt-BR" sz="1400" dirty="0" smtClean="0"/>
              <a:t>Dinâmicas </a:t>
            </a:r>
            <a:r>
              <a:rPr lang="pt-BR" sz="1400" dirty="0"/>
              <a:t>de grupo: “Quebrando o Gelo – Técnica dos </a:t>
            </a:r>
            <a:r>
              <a:rPr lang="pt-BR" sz="1400" dirty="0" smtClean="0"/>
              <a:t>Balões” - Karina P. </a:t>
            </a:r>
            <a:r>
              <a:rPr lang="pt-BR" sz="1400" dirty="0"/>
              <a:t>Gomes e Victor </a:t>
            </a:r>
            <a:r>
              <a:rPr lang="pt-BR" sz="1400" dirty="0" smtClean="0"/>
              <a:t>L. </a:t>
            </a:r>
            <a:r>
              <a:rPr lang="pt-BR" sz="1400" dirty="0"/>
              <a:t>Guimarães. </a:t>
            </a:r>
            <a:r>
              <a:rPr lang="pt-BR" sz="1400" dirty="0" smtClean="0"/>
              <a:t>Profa. da sala: </a:t>
            </a:r>
            <a:r>
              <a:rPr lang="pt-BR" sz="1400" dirty="0"/>
              <a:t>Simoni </a:t>
            </a:r>
            <a:r>
              <a:rPr lang="pt-BR" sz="1400" dirty="0" smtClean="0"/>
              <a:t>B.S. Nogueira;</a:t>
            </a:r>
          </a:p>
          <a:p>
            <a:pPr marL="171450" indent="-171450" algn="just">
              <a:buFont typeface="Arial" pitchFamily="34" charset="0"/>
              <a:buChar char="•"/>
            </a:pPr>
            <a:r>
              <a:rPr lang="pt-BR" sz="1400" dirty="0" smtClean="0"/>
              <a:t>Aula </a:t>
            </a:r>
            <a:r>
              <a:rPr lang="pt-BR" sz="1400" dirty="0"/>
              <a:t>expositiva e experimental: Medições, padronização de medidas e confecção de </a:t>
            </a:r>
            <a:r>
              <a:rPr lang="pt-BR" sz="1400" dirty="0" smtClean="0"/>
              <a:t>relatórios - Karina P. </a:t>
            </a:r>
            <a:r>
              <a:rPr lang="pt-BR" sz="1400" dirty="0"/>
              <a:t>Gomes e Victor </a:t>
            </a:r>
            <a:r>
              <a:rPr lang="pt-BR" sz="1400" dirty="0" smtClean="0"/>
              <a:t>L. </a:t>
            </a:r>
            <a:r>
              <a:rPr lang="pt-BR" sz="1400" dirty="0"/>
              <a:t>Guimarães. </a:t>
            </a:r>
            <a:r>
              <a:rPr lang="pt-BR" sz="1400" dirty="0" smtClean="0"/>
              <a:t>Profa. da sala: Simoni;</a:t>
            </a:r>
          </a:p>
          <a:p>
            <a:pPr marL="171450" indent="-171450" algn="just">
              <a:buFont typeface="Arial" pitchFamily="34" charset="0"/>
              <a:buChar char="•"/>
            </a:pPr>
            <a:r>
              <a:rPr lang="pt-BR" sz="1400" dirty="0" smtClean="0"/>
              <a:t>Aula </a:t>
            </a:r>
            <a:r>
              <a:rPr lang="pt-BR" sz="1400" dirty="0"/>
              <a:t>experimental: Sensor de campo </a:t>
            </a:r>
            <a:r>
              <a:rPr lang="pt-BR" sz="1400" dirty="0" smtClean="0"/>
              <a:t>magnético - Karina P. </a:t>
            </a:r>
            <a:r>
              <a:rPr lang="pt-BR" sz="1400" dirty="0"/>
              <a:t>Gomes e Victor </a:t>
            </a:r>
            <a:r>
              <a:rPr lang="pt-BR" sz="1400" dirty="0" smtClean="0"/>
              <a:t>L. </a:t>
            </a:r>
            <a:r>
              <a:rPr lang="pt-BR" sz="1400" dirty="0"/>
              <a:t>Guimarães. </a:t>
            </a:r>
            <a:r>
              <a:rPr lang="pt-BR" sz="1400" dirty="0" smtClean="0"/>
              <a:t>Profa. da sala: Simoni;</a:t>
            </a:r>
          </a:p>
          <a:p>
            <a:pPr marL="171450" indent="-171450" algn="just">
              <a:buFont typeface="Arial" pitchFamily="34" charset="0"/>
              <a:buChar char="•"/>
            </a:pPr>
            <a:r>
              <a:rPr lang="pt-BR" sz="1400" dirty="0" smtClean="0"/>
              <a:t>Minicurso </a:t>
            </a:r>
            <a:r>
              <a:rPr lang="pt-BR" sz="1400" dirty="0"/>
              <a:t>com uso de mídia: </a:t>
            </a:r>
            <a:r>
              <a:rPr lang="pt-BR" sz="1400" dirty="0" smtClean="0"/>
              <a:t>Astronomia - </a:t>
            </a:r>
            <a:r>
              <a:rPr lang="pt-BR" sz="1400" dirty="0" err="1" smtClean="0"/>
              <a:t>Catiúcia</a:t>
            </a:r>
            <a:r>
              <a:rPr lang="pt-BR" sz="1400" dirty="0" smtClean="0"/>
              <a:t> L.de </a:t>
            </a:r>
            <a:r>
              <a:rPr lang="pt-BR" sz="1400" dirty="0"/>
              <a:t>Castro e Josiane de </a:t>
            </a:r>
            <a:r>
              <a:rPr lang="pt-BR" sz="1400" dirty="0" smtClean="0"/>
              <a:t>O. </a:t>
            </a:r>
            <a:r>
              <a:rPr lang="pt-BR" sz="1400" dirty="0"/>
              <a:t>Rezende. </a:t>
            </a:r>
            <a:r>
              <a:rPr lang="pt-BR" sz="1400" dirty="0" smtClean="0"/>
              <a:t>Profa. da sala</a:t>
            </a:r>
            <a:r>
              <a:rPr lang="pt-BR" sz="1400" dirty="0"/>
              <a:t>: </a:t>
            </a:r>
            <a:r>
              <a:rPr lang="pt-BR" sz="1400" dirty="0" err="1"/>
              <a:t>Georgia</a:t>
            </a:r>
            <a:r>
              <a:rPr lang="pt-BR" sz="1400" dirty="0"/>
              <a:t> </a:t>
            </a:r>
            <a:r>
              <a:rPr lang="pt-BR" sz="1400" dirty="0" smtClean="0"/>
              <a:t>P. Souza;</a:t>
            </a:r>
          </a:p>
          <a:p>
            <a:pPr marL="171450" indent="-171450" algn="just">
              <a:buFont typeface="Arial" pitchFamily="34" charset="0"/>
              <a:buChar char="•"/>
            </a:pPr>
            <a:r>
              <a:rPr lang="pt-BR" sz="1400" dirty="0" smtClean="0"/>
              <a:t>Atividade </a:t>
            </a:r>
            <a:r>
              <a:rPr lang="pt-BR" sz="1400" dirty="0"/>
              <a:t>experimental: Movimento de um corpo em um meio </a:t>
            </a:r>
            <a:r>
              <a:rPr lang="pt-BR" sz="1400" dirty="0" smtClean="0"/>
              <a:t>viscoso - </a:t>
            </a:r>
            <a:r>
              <a:rPr lang="pt-BR" sz="1400" dirty="0" err="1" smtClean="0"/>
              <a:t>Catiúcia</a:t>
            </a:r>
            <a:r>
              <a:rPr lang="pt-BR" sz="1400" dirty="0" smtClean="0"/>
              <a:t> L. </a:t>
            </a:r>
            <a:r>
              <a:rPr lang="pt-BR" sz="1400" dirty="0"/>
              <a:t>de Castro e Josiane de </a:t>
            </a:r>
            <a:r>
              <a:rPr lang="pt-BR" sz="1400" dirty="0" smtClean="0"/>
              <a:t>O. </a:t>
            </a:r>
            <a:r>
              <a:rPr lang="pt-BR" sz="1400" dirty="0"/>
              <a:t>Rezende. </a:t>
            </a:r>
            <a:r>
              <a:rPr lang="pt-BR" sz="1400" dirty="0" smtClean="0"/>
              <a:t>Profa. da sala: </a:t>
            </a:r>
            <a:r>
              <a:rPr lang="pt-BR" sz="1400" dirty="0" err="1" smtClean="0"/>
              <a:t>Georgia</a:t>
            </a:r>
            <a:r>
              <a:rPr lang="pt-BR" sz="1400" dirty="0" smtClean="0"/>
              <a:t>.</a:t>
            </a:r>
            <a:endParaRPr lang="pt-BR" sz="1400" dirty="0"/>
          </a:p>
        </p:txBody>
      </p:sp>
      <p:sp>
        <p:nvSpPr>
          <p:cNvPr id="3" name="Retângulo 2"/>
          <p:cNvSpPr/>
          <p:nvPr/>
        </p:nvSpPr>
        <p:spPr>
          <a:xfrm>
            <a:off x="7491952" y="260648"/>
            <a:ext cx="1228350" cy="369332"/>
          </a:xfrm>
          <a:prstGeom prst="rect">
            <a:avLst/>
          </a:prstGeom>
        </p:spPr>
        <p:txBody>
          <a:bodyPr wrap="none">
            <a:spAutoFit/>
          </a:bodyPr>
          <a:lstStyle/>
          <a:p>
            <a:pPr algn="just"/>
            <a:r>
              <a:rPr lang="pt-BR" b="1" dirty="0" smtClean="0"/>
              <a:t>Introdução</a:t>
            </a:r>
          </a:p>
        </p:txBody>
      </p:sp>
      <p:sp>
        <p:nvSpPr>
          <p:cNvPr id="7" name="CaixaDeTexto 6"/>
          <p:cNvSpPr txBox="1"/>
          <p:nvPr/>
        </p:nvSpPr>
        <p:spPr>
          <a:xfrm>
            <a:off x="439547" y="259964"/>
            <a:ext cx="655949" cy="276999"/>
          </a:xfrm>
          <a:prstGeom prst="rect">
            <a:avLst/>
          </a:prstGeom>
          <a:noFill/>
        </p:spPr>
        <p:txBody>
          <a:bodyPr wrap="none" rtlCol="0">
            <a:spAutoFit/>
          </a:bodyPr>
          <a:lstStyle/>
          <a:p>
            <a:r>
              <a:rPr lang="pt-BR" sz="1200" b="1" dirty="0" smtClean="0"/>
              <a:t>220312</a:t>
            </a:r>
            <a:endParaRPr lang="pt-BR" sz="1200" b="1" dirty="0"/>
          </a:p>
        </p:txBody>
      </p:sp>
      <p:sp>
        <p:nvSpPr>
          <p:cNvPr id="5" name="Espaço Reservado para Número de Slide 4"/>
          <p:cNvSpPr>
            <a:spLocks noGrp="1"/>
          </p:cNvSpPr>
          <p:nvPr>
            <p:ph type="sldNum" sz="quarter" idx="12"/>
          </p:nvPr>
        </p:nvSpPr>
        <p:spPr/>
        <p:txBody>
          <a:bodyPr/>
          <a:lstStyle/>
          <a:p>
            <a:fld id="{F94866ED-5F66-4BC6-ABBB-7EA19F7F17E6}" type="slidenum">
              <a:rPr lang="pt-BR" smtClean="0"/>
              <a:t>7</a:t>
            </a:fld>
            <a:endParaRPr lang="pt-BR"/>
          </a:p>
        </p:txBody>
      </p:sp>
    </p:spTree>
    <p:extLst>
      <p:ext uri="{BB962C8B-B14F-4D97-AF65-F5344CB8AC3E}">
        <p14:creationId xmlns:p14="http://schemas.microsoft.com/office/powerpoint/2010/main" val="255731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fsj.edu.br/portal2-repositorio/File/cpc/Faixa.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476672"/>
            <a:ext cx="3384376" cy="67605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755576" y="1628800"/>
            <a:ext cx="7848872" cy="3416320"/>
          </a:xfrm>
          <a:prstGeom prst="rect">
            <a:avLst/>
          </a:prstGeom>
        </p:spPr>
        <p:txBody>
          <a:bodyPr wrap="square">
            <a:spAutoFit/>
          </a:bodyPr>
          <a:lstStyle/>
          <a:p>
            <a:pPr algn="just">
              <a:lnSpc>
                <a:spcPct val="150000"/>
              </a:lnSpc>
            </a:pPr>
            <a:r>
              <a:rPr lang="pt-BR" sz="2400" b="1" dirty="0" smtClean="0"/>
              <a:t>Metodologia</a:t>
            </a:r>
            <a:endParaRPr lang="pt-BR" sz="2400" dirty="0" smtClean="0"/>
          </a:p>
          <a:p>
            <a:pPr algn="just">
              <a:lnSpc>
                <a:spcPct val="150000"/>
              </a:lnSpc>
            </a:pPr>
            <a:r>
              <a:rPr lang="pt-BR" sz="2400" dirty="0" smtClean="0"/>
              <a:t>Procurou-se </a:t>
            </a:r>
            <a:r>
              <a:rPr lang="pt-BR" sz="2400" dirty="0"/>
              <a:t>analisar qualitativamente os trechos dos relatórios dos bolsistas, os quais continham depoimentos sobre as expectativas do PIBID e os impactos na profissionalização da carreira docente dos mesmos ao final desse processo de iniciação à docência</a:t>
            </a:r>
            <a:r>
              <a:rPr lang="pt-BR" sz="2400" dirty="0" smtClean="0"/>
              <a:t>.</a:t>
            </a:r>
            <a:r>
              <a:rPr lang="pt-BR" sz="2400" dirty="0" smtClean="0"/>
              <a:t> </a:t>
            </a:r>
            <a:endParaRPr lang="pt-BR" sz="2400" dirty="0"/>
          </a:p>
        </p:txBody>
      </p:sp>
      <p:sp>
        <p:nvSpPr>
          <p:cNvPr id="5" name="CaixaDeTexto 4"/>
          <p:cNvSpPr txBox="1"/>
          <p:nvPr/>
        </p:nvSpPr>
        <p:spPr>
          <a:xfrm>
            <a:off x="755576" y="537701"/>
            <a:ext cx="655949" cy="276999"/>
          </a:xfrm>
          <a:prstGeom prst="rect">
            <a:avLst/>
          </a:prstGeom>
          <a:noFill/>
        </p:spPr>
        <p:txBody>
          <a:bodyPr wrap="none" rtlCol="0">
            <a:spAutoFit/>
          </a:bodyPr>
          <a:lstStyle/>
          <a:p>
            <a:r>
              <a:rPr lang="pt-BR" sz="1200" b="1" dirty="0" smtClean="0"/>
              <a:t>220312</a:t>
            </a:r>
            <a:endParaRPr lang="pt-BR" sz="1200" b="1" dirty="0"/>
          </a:p>
        </p:txBody>
      </p:sp>
      <p:sp>
        <p:nvSpPr>
          <p:cNvPr id="4" name="Espaço Reservado para Número de Slide 3"/>
          <p:cNvSpPr>
            <a:spLocks noGrp="1"/>
          </p:cNvSpPr>
          <p:nvPr>
            <p:ph type="sldNum" sz="quarter" idx="12"/>
          </p:nvPr>
        </p:nvSpPr>
        <p:spPr/>
        <p:txBody>
          <a:bodyPr/>
          <a:lstStyle/>
          <a:p>
            <a:fld id="{F94866ED-5F66-4BC6-ABBB-7EA19F7F17E6}" type="slidenum">
              <a:rPr lang="pt-BR" smtClean="0"/>
              <a:t>8</a:t>
            </a:fld>
            <a:endParaRPr lang="pt-BR"/>
          </a:p>
        </p:txBody>
      </p:sp>
    </p:spTree>
    <p:extLst>
      <p:ext uri="{BB962C8B-B14F-4D97-AF65-F5344CB8AC3E}">
        <p14:creationId xmlns:p14="http://schemas.microsoft.com/office/powerpoint/2010/main" val="2607172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fsj.edu.br/portal2-repositorio/File/cpc/Faixa.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476672"/>
            <a:ext cx="3384376" cy="67605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755576" y="1628800"/>
            <a:ext cx="7848872" cy="4524315"/>
          </a:xfrm>
          <a:prstGeom prst="rect">
            <a:avLst/>
          </a:prstGeom>
        </p:spPr>
        <p:txBody>
          <a:bodyPr wrap="square">
            <a:spAutoFit/>
          </a:bodyPr>
          <a:lstStyle/>
          <a:p>
            <a:pPr algn="just">
              <a:lnSpc>
                <a:spcPct val="150000"/>
              </a:lnSpc>
            </a:pPr>
            <a:r>
              <a:rPr lang="pt-BR" sz="2400" b="1" dirty="0" smtClean="0"/>
              <a:t>Resultados</a:t>
            </a:r>
          </a:p>
          <a:p>
            <a:pPr algn="just">
              <a:lnSpc>
                <a:spcPct val="150000"/>
              </a:lnSpc>
            </a:pPr>
            <a:r>
              <a:rPr lang="pt-BR" sz="2400" dirty="0" smtClean="0"/>
              <a:t>A </a:t>
            </a:r>
            <a:r>
              <a:rPr lang="pt-BR" sz="2400" dirty="0"/>
              <a:t>maioria dos estudantes tinha como expectativa o PIBID contribuir para melhorar a formação docente dos mesmos; enquanto as expectativas dos professores supervisores era fortalecer a interação entre a UFSJ e as escolas. Por outro lado, há descontentamentos dos estudantes em não atuarem na escola básica, basicamente associados aos baixos salários dos professores de ensino médio do Estado de Minas Gerais. </a:t>
            </a:r>
          </a:p>
        </p:txBody>
      </p:sp>
      <p:sp>
        <p:nvSpPr>
          <p:cNvPr id="5" name="CaixaDeTexto 4"/>
          <p:cNvSpPr txBox="1"/>
          <p:nvPr/>
        </p:nvSpPr>
        <p:spPr>
          <a:xfrm>
            <a:off x="755576" y="537701"/>
            <a:ext cx="655949" cy="276999"/>
          </a:xfrm>
          <a:prstGeom prst="rect">
            <a:avLst/>
          </a:prstGeom>
          <a:noFill/>
        </p:spPr>
        <p:txBody>
          <a:bodyPr wrap="none" rtlCol="0">
            <a:spAutoFit/>
          </a:bodyPr>
          <a:lstStyle/>
          <a:p>
            <a:r>
              <a:rPr lang="pt-BR" sz="1200" b="1" dirty="0" smtClean="0"/>
              <a:t>220312</a:t>
            </a:r>
            <a:endParaRPr lang="pt-BR" sz="1200" b="1" dirty="0"/>
          </a:p>
        </p:txBody>
      </p:sp>
      <p:sp>
        <p:nvSpPr>
          <p:cNvPr id="4" name="Espaço Reservado para Número de Slide 3"/>
          <p:cNvSpPr>
            <a:spLocks noGrp="1"/>
          </p:cNvSpPr>
          <p:nvPr>
            <p:ph type="sldNum" sz="quarter" idx="12"/>
          </p:nvPr>
        </p:nvSpPr>
        <p:spPr/>
        <p:txBody>
          <a:bodyPr/>
          <a:lstStyle/>
          <a:p>
            <a:fld id="{F94866ED-5F66-4BC6-ABBB-7EA19F7F17E6}" type="slidenum">
              <a:rPr lang="pt-BR" smtClean="0"/>
              <a:t>9</a:t>
            </a:fld>
            <a:endParaRPr lang="pt-BR"/>
          </a:p>
        </p:txBody>
      </p:sp>
    </p:spTree>
    <p:extLst>
      <p:ext uri="{BB962C8B-B14F-4D97-AF65-F5344CB8AC3E}">
        <p14:creationId xmlns:p14="http://schemas.microsoft.com/office/powerpoint/2010/main" val="3045953997"/>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2152</Words>
  <Application>Microsoft Office PowerPoint</Application>
  <PresentationFormat>Apresentação na tela (4:3)</PresentationFormat>
  <Paragraphs>136</Paragraphs>
  <Slides>15</Slides>
  <Notes>1</Notes>
  <HiddenSlides>0</HiddenSlides>
  <MMClips>0</MMClips>
  <ScaleCrop>false</ScaleCrop>
  <HeadingPairs>
    <vt:vector size="4" baseType="variant">
      <vt:variant>
        <vt:lpstr>Tema</vt:lpstr>
      </vt:variant>
      <vt:variant>
        <vt:i4>1</vt:i4>
      </vt:variant>
      <vt:variant>
        <vt:lpstr>Títulos de slides</vt:lpstr>
      </vt:variant>
      <vt:variant>
        <vt:i4>15</vt:i4>
      </vt:variant>
    </vt:vector>
  </HeadingPairs>
  <TitlesOfParts>
    <vt:vector size="16"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jcorrea</dc:creator>
  <cp:lastModifiedBy>jcorrea</cp:lastModifiedBy>
  <cp:revision>14</cp:revision>
  <dcterms:created xsi:type="dcterms:W3CDTF">2012-03-12T22:18:15Z</dcterms:created>
  <dcterms:modified xsi:type="dcterms:W3CDTF">2012-03-13T12:58:24Z</dcterms:modified>
</cp:coreProperties>
</file>