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21959888" cy="329041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2"/>
    <a:srgbClr val="FF0000"/>
    <a:srgbClr val="FF9696"/>
    <a:srgbClr val="FF6464"/>
    <a:srgbClr val="FF3333"/>
    <a:srgbClr val="4E5775"/>
    <a:srgbClr val="A7908B"/>
    <a:srgbClr val="95C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13" autoAdjust="0"/>
  </p:normalViewPr>
  <p:slideViewPr>
    <p:cSldViewPr snapToGrid="0">
      <p:cViewPr varScale="1">
        <p:scale>
          <a:sx n="22" d="100"/>
          <a:sy n="22" d="100"/>
        </p:scale>
        <p:origin x="25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E147-BE75-4925-AEBA-1666589BDEBD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1241425"/>
            <a:ext cx="22352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A2D4-AA82-432D-930B-07C427A4E8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61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A2D4-AA82-432D-930B-07C427A4E80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28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A2D4-AA82-432D-930B-07C427A4E80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97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85004"/>
            <a:ext cx="18665905" cy="11455506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82279"/>
            <a:ext cx="16469916" cy="7944208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72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78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51839"/>
            <a:ext cx="4735101" cy="278847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51839"/>
            <a:ext cx="13930804" cy="2788471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15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5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203188"/>
            <a:ext cx="18940403" cy="13687195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2019869"/>
            <a:ext cx="18940403" cy="7197772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59197"/>
            <a:ext cx="9332952" cy="208773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59197"/>
            <a:ext cx="9332952" cy="208773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20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51846"/>
            <a:ext cx="18940403" cy="635994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66080"/>
            <a:ext cx="9290060" cy="3953061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2019141"/>
            <a:ext cx="9290060" cy="17678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66080"/>
            <a:ext cx="9335813" cy="3953061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2019141"/>
            <a:ext cx="9335813" cy="17678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8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60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86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3608"/>
            <a:ext cx="7082635" cy="767762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37590"/>
            <a:ext cx="11117193" cy="23383247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71234"/>
            <a:ext cx="7082635" cy="18287682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67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3608"/>
            <a:ext cx="7082635" cy="767762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37590"/>
            <a:ext cx="11117193" cy="23383247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71234"/>
            <a:ext cx="7082635" cy="18287682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04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51846"/>
            <a:ext cx="18940403" cy="6359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59197"/>
            <a:ext cx="18940403" cy="2087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497245"/>
            <a:ext cx="4940975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4E1B-53E9-4B9A-8501-E51DFA438C79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497245"/>
            <a:ext cx="741146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497245"/>
            <a:ext cx="4940975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1D79-6E8B-4159-B7A5-55F1598D0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57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bg1">
                <a:lumMod val="65000"/>
              </a:schemeClr>
            </a:gs>
            <a:gs pos="100000">
              <a:srgbClr val="FF333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0327"/>
            <a:ext cx="21959889" cy="12352438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B9A827-4F3D-4129-A7E6-FCE4A4E5E9B9}"/>
              </a:ext>
            </a:extLst>
          </p:cNvPr>
          <p:cNvSpPr txBox="1"/>
          <p:nvPr/>
        </p:nvSpPr>
        <p:spPr>
          <a:xfrm>
            <a:off x="-91439" y="8362268"/>
            <a:ext cx="22051329" cy="15696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9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pt-BR" sz="9600" b="1" dirty="0">
                <a:solidFill>
                  <a:srgbClr val="FFFF32"/>
                </a:solidFill>
              </a:rPr>
              <a:t>Redes Elétricas Inteligentes</a:t>
            </a:r>
            <a:endParaRPr lang="en-US" sz="9600" b="1" dirty="0">
              <a:solidFill>
                <a:srgbClr val="FFFF32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A2D6ABC-CB17-4EC4-84A8-774B67A2775C}"/>
              </a:ext>
            </a:extLst>
          </p:cNvPr>
          <p:cNvSpPr/>
          <p:nvPr/>
        </p:nvSpPr>
        <p:spPr>
          <a:xfrm>
            <a:off x="-91439" y="30202430"/>
            <a:ext cx="22051328" cy="2745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31E6D8F-B6E2-4031-B619-C3C5332A0612}"/>
              </a:ext>
            </a:extLst>
          </p:cNvPr>
          <p:cNvSpPr txBox="1"/>
          <p:nvPr/>
        </p:nvSpPr>
        <p:spPr>
          <a:xfrm>
            <a:off x="1070074" y="18607262"/>
            <a:ext cx="19496787" cy="1218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8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Motivações: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Projetos no INERGE com ênfase em </a:t>
            </a:r>
            <a:r>
              <a:rPr lang="pt-BR" sz="48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redes elétricas inteligentes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Competição de robótica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Apresentação de pôsteres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Exposição de protótipos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pt-BR" sz="4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8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Palestrantes:</a:t>
            </a:r>
          </a:p>
          <a:p>
            <a:pPr marL="1080000"/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José Luiz Rezende Pereira; </a:t>
            </a:r>
            <a:r>
              <a:rPr lang="pt-BR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Edimar</a:t>
            </a: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José de Oliveira; Paulo Fernando Ribeiro;  Eduardo Bento Pereira;  </a:t>
            </a:r>
            <a:r>
              <a:rPr lang="pt-BR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Erivelton</a:t>
            </a: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Geraldo Nepomuceno; Marco Aurélio Oliveira Schroeder; Guilherme Gonçalves Sotelo;  Vitor Hugo Ferreira; Antônio Carlos Siqueira de Lima;  Alfeu Joãozinho </a:t>
            </a:r>
            <a:r>
              <a:rPr lang="pt-BR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Sguarezi</a:t>
            </a:r>
            <a:r>
              <a:rPr lang="pt-BR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Filho; Mário Lúcio da Silva Martins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pt-BR" sz="4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pt-BR" sz="4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678" y="30598900"/>
            <a:ext cx="1936276" cy="1936276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4" y="30380040"/>
            <a:ext cx="3301999" cy="2373996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716" y="30574490"/>
            <a:ext cx="1954200" cy="1985097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251" y="30301349"/>
            <a:ext cx="1864325" cy="2531378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96342B03-2F5A-4947-8093-36A3BD7652BC}"/>
              </a:ext>
            </a:extLst>
          </p:cNvPr>
          <p:cNvSpPr txBox="1"/>
          <p:nvPr/>
        </p:nvSpPr>
        <p:spPr>
          <a:xfrm>
            <a:off x="6611711" y="16002167"/>
            <a:ext cx="15251924" cy="230832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9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pt-BR" sz="7200" b="1" dirty="0">
                <a:solidFill>
                  <a:srgbClr val="FFFF32"/>
                </a:solidFill>
              </a:rPr>
              <a:t>Data: 18 e 19 de Outubro de 2018</a:t>
            </a:r>
          </a:p>
          <a:p>
            <a:r>
              <a:rPr lang="pt-BR" sz="7200" b="1" dirty="0">
                <a:solidFill>
                  <a:srgbClr val="FFFF32"/>
                </a:solidFill>
              </a:rPr>
              <a:t>Local: Anfiteatro do CSA – UFSJ</a:t>
            </a:r>
            <a:endParaRPr lang="en-US" sz="7200" b="1" dirty="0">
              <a:solidFill>
                <a:srgbClr val="FFFF32"/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C269382-09EA-4ED2-8C62-EB8F5A931E3A}"/>
              </a:ext>
            </a:extLst>
          </p:cNvPr>
          <p:cNvSpPr txBox="1"/>
          <p:nvPr/>
        </p:nvSpPr>
        <p:spPr>
          <a:xfrm>
            <a:off x="-1" y="2732005"/>
            <a:ext cx="21863635" cy="31547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19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II WORKSHOP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2E61315-072A-4969-B740-FF93833D2D08}"/>
              </a:ext>
            </a:extLst>
          </p:cNvPr>
          <p:cNvSpPr txBox="1"/>
          <p:nvPr/>
        </p:nvSpPr>
        <p:spPr>
          <a:xfrm>
            <a:off x="-240363" y="14541885"/>
            <a:ext cx="1617934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9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pt-BR" sz="6000" b="1" dirty="0">
                <a:solidFill>
                  <a:srgbClr val="FFFF32"/>
                </a:solidFill>
              </a:rPr>
              <a:t>Com transmissão ao vivo pela internet</a:t>
            </a:r>
            <a:endParaRPr lang="en-US" sz="6000" b="1" dirty="0">
              <a:solidFill>
                <a:srgbClr val="FFFF32"/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A2D6ABC-CB17-4EC4-84A8-774B67A2775C}"/>
              </a:ext>
            </a:extLst>
          </p:cNvPr>
          <p:cNvSpPr/>
          <p:nvPr/>
        </p:nvSpPr>
        <p:spPr>
          <a:xfrm>
            <a:off x="-91439" y="-61109"/>
            <a:ext cx="22051328" cy="2745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https://www.ufjf.br/wp-content/plugins/imgpgprinc_novo/arquivos/inerge/1.jpg">
            <a:extLst>
              <a:ext uri="{FF2B5EF4-FFF2-40B4-BE49-F238E27FC236}">
                <a16:creationId xmlns:a16="http://schemas.microsoft.com/office/drawing/2014/main" id="{2EF5C379-26D7-45E4-AD28-3732D22E7B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6" t="-2390" b="-1"/>
          <a:stretch/>
        </p:blipFill>
        <p:spPr bwMode="auto">
          <a:xfrm>
            <a:off x="11233736" y="347840"/>
            <a:ext cx="10657738" cy="218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206" y="262699"/>
            <a:ext cx="2878427" cy="235071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44" y="262549"/>
            <a:ext cx="2356559" cy="235101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7" y="348120"/>
            <a:ext cx="4917004" cy="217987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289" y="30555528"/>
            <a:ext cx="2027092" cy="202302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EC0758A-86CB-4F5C-BFED-734B618379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3913" y="30394987"/>
            <a:ext cx="2853690" cy="234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1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8CB3A-2789-4269-9A01-78776A53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504" y="1382952"/>
            <a:ext cx="19563727" cy="20067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7205" dirty="0"/>
              <a:t>PROGRAMAÇÃO  II WORKSHOP INERGE</a:t>
            </a:r>
            <a:br>
              <a:rPr lang="pt-BR" sz="7205" dirty="0"/>
            </a:br>
            <a:endParaRPr lang="pt-BR" sz="7205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9178E4-39B4-4684-BFE0-6F6B87C4D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4625" y="3547022"/>
            <a:ext cx="9419526" cy="1399943"/>
          </a:xfrm>
        </p:spPr>
        <p:txBody>
          <a:bodyPr/>
          <a:lstStyle/>
          <a:p>
            <a:r>
              <a:rPr lang="pt-BR" b="1" dirty="0"/>
              <a:t>Dia 18 de outubro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96143F-EA78-46F0-BE3D-7BF933D79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94625" y="5254262"/>
            <a:ext cx="17976605" cy="12464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b="1" dirty="0"/>
              <a:t>08:30 – Abertura</a:t>
            </a:r>
          </a:p>
          <a:p>
            <a:pPr marL="0" indent="0">
              <a:buNone/>
            </a:pPr>
            <a:r>
              <a:rPr lang="pt-BR" sz="3600" b="1" dirty="0"/>
              <a:t>08:40 – Visão Geral do INERGE</a:t>
            </a:r>
          </a:p>
          <a:p>
            <a:pPr marL="0" indent="0">
              <a:buNone/>
            </a:pPr>
            <a:r>
              <a:rPr lang="pt-BR" sz="3600" b="1" dirty="0"/>
              <a:t>09:10 – Tecnologias Disruptivas e suas Aplicações em </a:t>
            </a:r>
            <a:r>
              <a:rPr lang="pt-BR" sz="3600" b="1" i="1" dirty="0" err="1"/>
              <a:t>Smart</a:t>
            </a:r>
            <a:r>
              <a:rPr lang="pt-BR" sz="3600" b="1" i="1" dirty="0"/>
              <a:t> Grids</a:t>
            </a:r>
          </a:p>
          <a:p>
            <a:pPr marL="0" indent="0">
              <a:buNone/>
            </a:pPr>
            <a:r>
              <a:rPr lang="pt-BR" sz="3600" b="1" dirty="0"/>
              <a:t>09:30 – Natureza Multidisciplinar de Pesquisas em Redes Elétricas Inteligentes </a:t>
            </a:r>
          </a:p>
          <a:p>
            <a:pPr marL="0" indent="0">
              <a:buNone/>
            </a:pPr>
            <a:r>
              <a:rPr lang="pt-BR" sz="3600" b="1" dirty="0"/>
              <a:t>09:50 – </a:t>
            </a:r>
            <a:r>
              <a:rPr lang="pt-BR" sz="3600" b="1" i="1" dirty="0" err="1"/>
              <a:t>Coffee</a:t>
            </a:r>
            <a:r>
              <a:rPr lang="pt-BR" sz="3600" b="1" i="1" dirty="0"/>
              <a:t> break</a:t>
            </a:r>
            <a:r>
              <a:rPr lang="pt-BR" sz="3600" b="1" dirty="0"/>
              <a:t>/</a:t>
            </a:r>
            <a:r>
              <a:rPr lang="pt-BR" sz="3600" b="1" i="1" dirty="0"/>
              <a:t>Networking</a:t>
            </a:r>
            <a:r>
              <a:rPr lang="pt-BR" sz="3600" b="1" dirty="0"/>
              <a:t>/Pôsteres</a:t>
            </a:r>
          </a:p>
          <a:p>
            <a:pPr marL="0" indent="0">
              <a:buNone/>
            </a:pPr>
            <a:r>
              <a:rPr lang="pt-BR" sz="3600" b="1" dirty="0"/>
              <a:t>10:40 – Competição de Robótica/</a:t>
            </a:r>
            <a:r>
              <a:rPr lang="pt-BR" sz="3600" b="1" i="1" dirty="0"/>
              <a:t>Networking</a:t>
            </a:r>
            <a:endParaRPr lang="pt-BR" sz="3600" b="1" dirty="0"/>
          </a:p>
          <a:p>
            <a:pPr marL="0" indent="0">
              <a:buNone/>
            </a:pPr>
            <a:r>
              <a:rPr lang="pt-BR" sz="3600" b="1" dirty="0"/>
              <a:t>11:30 – Projetos Desenvolvidos no PPGEE/UFABC em Ambiente das </a:t>
            </a:r>
            <a:r>
              <a:rPr lang="pt-BR" sz="3600" b="1" i="1" dirty="0" err="1"/>
              <a:t>Smarts</a:t>
            </a:r>
            <a:r>
              <a:rPr lang="pt-BR" sz="3600" b="1" i="1" dirty="0"/>
              <a:t> Grids</a:t>
            </a:r>
          </a:p>
          <a:p>
            <a:pPr marL="0" indent="0">
              <a:buNone/>
            </a:pPr>
            <a:r>
              <a:rPr lang="pt-BR" sz="3600" b="1" dirty="0"/>
              <a:t>11:50 – Alguns Aspectos da Modelagem de Redes Elétricas Inteligentes</a:t>
            </a:r>
          </a:p>
          <a:p>
            <a:pPr marL="0" indent="0">
              <a:buNone/>
            </a:pPr>
            <a:r>
              <a:rPr lang="pt-BR" sz="3600" b="1" dirty="0"/>
              <a:t>12:10 – Almoço</a:t>
            </a:r>
          </a:p>
          <a:p>
            <a:pPr marL="0" indent="0">
              <a:buNone/>
            </a:pPr>
            <a:r>
              <a:rPr lang="pt-BR" sz="3600" b="1" dirty="0"/>
              <a:t>14:00 – Limitadores de Corrente de Curto-Circuito para Sistemas de Distribuição</a:t>
            </a:r>
          </a:p>
          <a:p>
            <a:pPr marL="0" indent="0">
              <a:buNone/>
            </a:pPr>
            <a:r>
              <a:rPr lang="pt-BR" sz="3600" b="1" dirty="0"/>
              <a:t>14:20 – Propagação de Erros e Falhas em Redes Complexas</a:t>
            </a:r>
          </a:p>
          <a:p>
            <a:pPr marL="0" indent="0">
              <a:buNone/>
            </a:pPr>
            <a:r>
              <a:rPr lang="pt-BR" sz="3600" b="1" dirty="0"/>
              <a:t>14:40 – Aplicações de Inteligência Computacional em Sistemas de Energia</a:t>
            </a:r>
          </a:p>
          <a:p>
            <a:pPr marL="0" indent="0">
              <a:buNone/>
            </a:pPr>
            <a:r>
              <a:rPr lang="pt-BR" sz="3600" b="1" dirty="0"/>
              <a:t>15:00 – </a:t>
            </a:r>
            <a:r>
              <a:rPr lang="pt-BR" sz="3600" b="1" i="1" dirty="0" err="1"/>
              <a:t>Coffee</a:t>
            </a:r>
            <a:r>
              <a:rPr lang="pt-BR" sz="3600" b="1" i="1" dirty="0"/>
              <a:t> break</a:t>
            </a:r>
            <a:r>
              <a:rPr lang="pt-BR" sz="3600" b="1" dirty="0"/>
              <a:t>/</a:t>
            </a:r>
            <a:r>
              <a:rPr lang="pt-BR" sz="3600" b="1" i="1" dirty="0"/>
              <a:t>Networking</a:t>
            </a:r>
            <a:r>
              <a:rPr lang="pt-BR" sz="3600" b="1" dirty="0"/>
              <a:t>/Pôsteres</a:t>
            </a:r>
          </a:p>
          <a:p>
            <a:pPr marL="0" indent="0">
              <a:buNone/>
            </a:pPr>
            <a:r>
              <a:rPr lang="pt-BR" sz="3600" b="1" dirty="0"/>
              <a:t>15:40 – Competição de Robótica/</a:t>
            </a:r>
            <a:r>
              <a:rPr lang="pt-BR" sz="3600" b="1" i="1" dirty="0"/>
              <a:t>Networking</a:t>
            </a:r>
          </a:p>
          <a:p>
            <a:pPr marL="0" indent="0">
              <a:buNone/>
            </a:pPr>
            <a:r>
              <a:rPr lang="pt-BR" sz="3600" b="1" dirty="0"/>
              <a:t>16:30 – Painel: Doutorado Internacional – Necessidades e Desafios</a:t>
            </a:r>
          </a:p>
          <a:p>
            <a:pPr marL="0" indent="0">
              <a:buNone/>
            </a:pPr>
            <a:r>
              <a:rPr lang="pt-BR" sz="3600" b="1" dirty="0"/>
              <a:t>17:30 – Reunião do Comitê Gestor do INERGE</a:t>
            </a:r>
            <a:endParaRPr lang="pt-BR" sz="3600" b="1" dirty="0">
              <a:solidFill>
                <a:schemeClr val="accent1"/>
              </a:solidFill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535021-165B-4336-B00E-49C04ED74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794625" y="18630080"/>
            <a:ext cx="9233119" cy="1399943"/>
          </a:xfrm>
        </p:spPr>
        <p:txBody>
          <a:bodyPr/>
          <a:lstStyle/>
          <a:p>
            <a:r>
              <a:rPr lang="pt-BR" b="1" dirty="0"/>
              <a:t>Dia 19 de outubro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3D5745-6100-4E22-A2C2-867BAA0E2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794625" y="20315548"/>
            <a:ext cx="17377038" cy="5548905"/>
          </a:xfrm>
        </p:spPr>
        <p:txBody>
          <a:bodyPr>
            <a:noAutofit/>
          </a:bodyPr>
          <a:lstStyle/>
          <a:p>
            <a:pPr marL="82351" indent="0">
              <a:buNone/>
            </a:pPr>
            <a:r>
              <a:rPr lang="pt-BR" sz="3600" b="1" dirty="0"/>
              <a:t>08:00 – Visão Geral do INCT-GD</a:t>
            </a:r>
          </a:p>
          <a:p>
            <a:pPr marL="82351" indent="0">
              <a:buNone/>
            </a:pPr>
            <a:r>
              <a:rPr lang="pt-BR" sz="3600" b="1" dirty="0"/>
              <a:t>08:30 – Sobretensões Atmosféricas em Linhas de Transmissão e Subestações</a:t>
            </a:r>
          </a:p>
          <a:p>
            <a:pPr marL="82351" indent="0">
              <a:buNone/>
            </a:pPr>
            <a:r>
              <a:rPr lang="pt-BR" sz="3600" b="1" dirty="0"/>
              <a:t>08:50 – Ferramenta Computacional para Análise de Impactos de Geração Distribuída</a:t>
            </a:r>
          </a:p>
          <a:p>
            <a:pPr marL="82351" indent="0">
              <a:buNone/>
            </a:pPr>
            <a:r>
              <a:rPr lang="pt-BR" sz="3600" b="1" dirty="0"/>
              <a:t>09:10 – Exposição de projetos/protótipos</a:t>
            </a:r>
          </a:p>
          <a:p>
            <a:pPr marL="82351" indent="0">
              <a:buNone/>
            </a:pPr>
            <a:r>
              <a:rPr lang="pt-BR" sz="3600" b="1" dirty="0"/>
              <a:t>09:30 – </a:t>
            </a:r>
            <a:r>
              <a:rPr lang="pt-BR" sz="3600" b="1" i="1" dirty="0" err="1"/>
              <a:t>Coffee</a:t>
            </a:r>
            <a:r>
              <a:rPr lang="pt-BR" sz="3600" b="1" i="1" dirty="0"/>
              <a:t> break</a:t>
            </a:r>
            <a:r>
              <a:rPr lang="pt-BR" sz="3600" b="1" dirty="0"/>
              <a:t>/</a:t>
            </a:r>
            <a:r>
              <a:rPr lang="pt-BR" sz="3600" b="1" i="1" dirty="0"/>
              <a:t>Networking</a:t>
            </a:r>
            <a:r>
              <a:rPr lang="pt-BR" sz="3600" b="1" dirty="0"/>
              <a:t>/Pôsteres</a:t>
            </a:r>
          </a:p>
          <a:p>
            <a:pPr marL="82351" indent="0">
              <a:buNone/>
            </a:pPr>
            <a:r>
              <a:rPr lang="pt-BR" sz="3600" b="1" dirty="0"/>
              <a:t>10:10 – Finais da Competição de Robótica/</a:t>
            </a:r>
            <a:r>
              <a:rPr lang="pt-BR" sz="3600" b="1" i="1" dirty="0"/>
              <a:t>Networking</a:t>
            </a:r>
          </a:p>
          <a:p>
            <a:pPr marL="82351" indent="0">
              <a:buNone/>
            </a:pPr>
            <a:r>
              <a:rPr lang="pt-BR" sz="3600" b="1" dirty="0"/>
              <a:t>11:00 – Painel: Cooperação entre </a:t>
            </a:r>
            <a:r>
              <a:rPr lang="pt-BR" sz="3600" b="1" dirty="0" err="1"/>
              <a:t>INCT’s</a:t>
            </a:r>
            <a:endParaRPr lang="pt-BR" sz="3600" b="1" dirty="0"/>
          </a:p>
          <a:p>
            <a:pPr marL="82351" indent="0">
              <a:buNone/>
            </a:pPr>
            <a:r>
              <a:rPr lang="pt-BR" sz="3600" b="1" dirty="0"/>
              <a:t>12:00 – Encerramento e Almoço</a:t>
            </a:r>
          </a:p>
          <a:p>
            <a:pPr marL="82351" indent="0">
              <a:buNone/>
            </a:pPr>
            <a:endParaRPr lang="pt-BR" sz="3600" dirty="0"/>
          </a:p>
        </p:txBody>
      </p:sp>
      <p:sp>
        <p:nvSpPr>
          <p:cNvPr id="7" name="Espaço Reservado para Texto 4">
            <a:extLst>
              <a:ext uri="{FF2B5EF4-FFF2-40B4-BE49-F238E27FC236}">
                <a16:creationId xmlns:a16="http://schemas.microsoft.com/office/drawing/2014/main" id="{134F9559-EF3B-4969-985E-75406C40D025}"/>
              </a:ext>
            </a:extLst>
          </p:cNvPr>
          <p:cNvSpPr txBox="1">
            <a:spLocks/>
          </p:cNvSpPr>
          <p:nvPr/>
        </p:nvSpPr>
        <p:spPr>
          <a:xfrm>
            <a:off x="2794625" y="27279270"/>
            <a:ext cx="16743880" cy="1399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u="sng" dirty="0">
                <a:solidFill>
                  <a:srgbClr val="C00000"/>
                </a:solidFill>
              </a:rPr>
              <a:t>Mais informações e inscrições no site: </a:t>
            </a:r>
            <a:br>
              <a:rPr lang="pt-BR" sz="5400" dirty="0">
                <a:solidFill>
                  <a:srgbClr val="C00000"/>
                </a:solidFill>
              </a:rPr>
            </a:br>
            <a:r>
              <a:rPr lang="pt-BR" sz="5400" dirty="0">
                <a:solidFill>
                  <a:srgbClr val="C00000"/>
                </a:solidFill>
              </a:rPr>
              <a:t>http://www.ppgel.ufsj.edu.br/ii-workshop-inerge.php </a:t>
            </a:r>
          </a:p>
        </p:txBody>
      </p:sp>
    </p:spTree>
    <p:extLst>
      <p:ext uri="{BB962C8B-B14F-4D97-AF65-F5344CB8AC3E}">
        <p14:creationId xmlns:p14="http://schemas.microsoft.com/office/powerpoint/2010/main" val="774062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7850</TotalTime>
  <Words>318</Words>
  <Application>Microsoft Office PowerPoint</Application>
  <PresentationFormat>Personalizar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ExtraBold</vt:lpstr>
      <vt:lpstr>Tahoma</vt:lpstr>
      <vt:lpstr>Tema do Office</vt:lpstr>
      <vt:lpstr>Apresentação do PowerPoint</vt:lpstr>
      <vt:lpstr>PROGRAMAÇÃO  II WORKSHOP INERGE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Grids e Métricas Integradas de Desempenho Elétrico</dc:title>
  <dc:creator>Francinei Vieira</dc:creator>
  <cp:lastModifiedBy>Luiz Manso</cp:lastModifiedBy>
  <cp:revision>95</cp:revision>
  <cp:lastPrinted>2018-09-28T13:34:33Z</cp:lastPrinted>
  <dcterms:created xsi:type="dcterms:W3CDTF">2017-06-21T13:31:30Z</dcterms:created>
  <dcterms:modified xsi:type="dcterms:W3CDTF">2018-10-03T21:09:14Z</dcterms:modified>
</cp:coreProperties>
</file>