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71" r:id="rId6"/>
    <p:sldId id="260" r:id="rId7"/>
    <p:sldId id="261" r:id="rId8"/>
    <p:sldId id="265" r:id="rId9"/>
    <p:sldId id="262" r:id="rId10"/>
    <p:sldId id="263" r:id="rId11"/>
    <p:sldId id="264" r:id="rId12"/>
    <p:sldId id="266" r:id="rId13"/>
    <p:sldId id="267" r:id="rId14"/>
    <p:sldId id="268" r:id="rId15"/>
    <p:sldId id="269" r:id="rId16"/>
    <p:sldId id="270" r:id="rId17"/>
    <p:sldId id="272" r:id="rId18"/>
    <p:sldId id="275" r:id="rId19"/>
    <p:sldId id="273" r:id="rId20"/>
    <p:sldId id="274" r:id="rId21"/>
    <p:sldId id="276" r:id="rId22"/>
    <p:sldId id="277"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BR" smtClean="0"/>
              <a:t>Clique para editar o título mestre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473BEA86-28BA-4F2D-8174-9392D266FAB6}" type="datetimeFigureOut">
              <a:rPr lang="pt-BR" smtClean="0"/>
              <a:t>16/03/2015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8DC2AB5-17D7-4E82-AB0B-DDCC048E2C30}"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473BEA86-28BA-4F2D-8174-9392D266FAB6}" type="datetimeFigureOut">
              <a:rPr lang="pt-BR" smtClean="0"/>
              <a:t>16/03/2015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8DC2AB5-17D7-4E82-AB0B-DDCC048E2C30}"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473BEA86-28BA-4F2D-8174-9392D266FAB6}" type="datetimeFigureOut">
              <a:rPr lang="pt-BR" smtClean="0"/>
              <a:t>16/03/2015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8DC2AB5-17D7-4E82-AB0B-DDCC048E2C30}"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73BEA86-28BA-4F2D-8174-9392D266FAB6}" type="datetimeFigureOut">
              <a:rPr lang="pt-BR" smtClean="0"/>
              <a:t>16/03/2015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8DC2AB5-17D7-4E82-AB0B-DDCC048E2C30}"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mtClean="0"/>
              <a:t>Clique para editar o título mestre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smtClean="0"/>
              <a:t>Clique para editar o texto mestre</a:t>
            </a:r>
          </a:p>
        </p:txBody>
      </p:sp>
      <p:sp>
        <p:nvSpPr>
          <p:cNvPr id="4" name="Date Placeholder 3"/>
          <p:cNvSpPr>
            <a:spLocks noGrp="1"/>
          </p:cNvSpPr>
          <p:nvPr>
            <p:ph type="dt" sz="half" idx="10"/>
          </p:nvPr>
        </p:nvSpPr>
        <p:spPr/>
        <p:txBody>
          <a:bodyPr/>
          <a:lstStyle/>
          <a:p>
            <a:fld id="{473BEA86-28BA-4F2D-8174-9392D266FAB6}" type="datetimeFigureOut">
              <a:rPr lang="pt-BR" smtClean="0"/>
              <a:t>16/03/2015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8DC2AB5-17D7-4E82-AB0B-DDCC048E2C30}"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73BEA86-28BA-4F2D-8174-9392D266FAB6}" type="datetimeFigureOut">
              <a:rPr lang="pt-BR" smtClean="0"/>
              <a:t>16/03/2015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8DC2AB5-17D7-4E82-AB0B-DDCC048E2C30}" type="slidenum">
              <a:rPr lang="pt-BR" smtClean="0"/>
              <a:t>‹nº›</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BR" smtClean="0"/>
              <a:t>Clique para editar o texto mestre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BR" smtClean="0"/>
              <a:t>Clique para editar o texto mestre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73BEA86-28BA-4F2D-8174-9392D266FAB6}" type="datetimeFigureOut">
              <a:rPr lang="pt-BR" smtClean="0"/>
              <a:t>16/03/2015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8DC2AB5-17D7-4E82-AB0B-DDCC048E2C30}"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473BEA86-28BA-4F2D-8174-9392D266FAB6}" type="datetimeFigureOut">
              <a:rPr lang="pt-BR" smtClean="0"/>
              <a:t>16/03/2015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8DC2AB5-17D7-4E82-AB0B-DDCC048E2C30}"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BEA86-28BA-4F2D-8174-9392D266FAB6}" type="datetimeFigureOut">
              <a:rPr lang="pt-BR" smtClean="0"/>
              <a:t>16/03/2015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8DC2AB5-17D7-4E82-AB0B-DDCC048E2C30}"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smtClean="0"/>
              <a:t>Clique para editar o título mestre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pt-BR" smtClean="0"/>
              <a:t>Clique para editar o texto mestre</a:t>
            </a:r>
          </a:p>
        </p:txBody>
      </p:sp>
      <p:sp>
        <p:nvSpPr>
          <p:cNvPr id="5" name="Date Placeholder 4"/>
          <p:cNvSpPr>
            <a:spLocks noGrp="1"/>
          </p:cNvSpPr>
          <p:nvPr>
            <p:ph type="dt" sz="half" idx="10"/>
          </p:nvPr>
        </p:nvSpPr>
        <p:spPr/>
        <p:txBody>
          <a:bodyPr/>
          <a:lstStyle/>
          <a:p>
            <a:fld id="{473BEA86-28BA-4F2D-8174-9392D266FAB6}" type="datetimeFigureOut">
              <a:rPr lang="pt-BR" smtClean="0"/>
              <a:t>16/03/2015</a:t>
            </a:fld>
            <a:endParaRPr lang="pt-B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t-B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8DC2AB5-17D7-4E82-AB0B-DDCC048E2C30}"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t-BR" smtClean="0"/>
              <a:t>Clique no ícone para adicionar uma imagem</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73BEA86-28BA-4F2D-8174-9392D266FAB6}" type="datetimeFigureOut">
              <a:rPr lang="pt-BR" smtClean="0"/>
              <a:t>16/03/2015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8DC2AB5-17D7-4E82-AB0B-DDCC048E2C30}"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73BEA86-28BA-4F2D-8174-9392D266FAB6}" type="datetimeFigureOut">
              <a:rPr lang="pt-BR" smtClean="0"/>
              <a:t>16/03/2015</a:t>
            </a:fld>
            <a:endParaRPr lang="pt-B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t-B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8DC2AB5-17D7-4E82-AB0B-DDCC048E2C30}"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1.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sobiologia.com.br/conteudos/Genetica/2leidemendel.php" TargetMode="External"/><Relationship Id="rId3" Type="http://schemas.openxmlformats.org/officeDocument/2006/relationships/hyperlink" Target="https://www.youtube.com/watch?v=RDgZ6ihemV4" TargetMode="External"/><Relationship Id="rId7" Type="http://schemas.openxmlformats.org/officeDocument/2006/relationships/hyperlink" Target="http://www.sobiologia.com.br/conteudos/Genetica/leismendel3.php" TargetMode="External"/><Relationship Id="rId2" Type="http://schemas.openxmlformats.org/officeDocument/2006/relationships/hyperlink" Target="http://www.biography.com/people/gregor-mendel-39282" TargetMode="External"/><Relationship Id="rId1" Type="http://schemas.openxmlformats.org/officeDocument/2006/relationships/slideLayout" Target="../slideLayouts/slideLayout2.xml"/><Relationship Id="rId6" Type="http://schemas.openxmlformats.org/officeDocument/2006/relationships/hyperlink" Target="https://www.youtube.com/watch?v=PoOiozVVUfQ" TargetMode="External"/><Relationship Id="rId5" Type="http://schemas.openxmlformats.org/officeDocument/2006/relationships/hyperlink" Target="https://www.youtube.com/watch?v=AyJRLxFJ6gM" TargetMode="External"/><Relationship Id="rId4" Type="http://schemas.openxmlformats.org/officeDocument/2006/relationships/hyperlink" Target="https://www.youtube.com/watch?v=087aPWhjSX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3805"/>
            <a:ext cx="4419600" cy="2738735"/>
          </a:xfrm>
        </p:spPr>
        <p:txBody>
          <a:bodyPr>
            <a:normAutofit fontScale="90000"/>
          </a:bodyPr>
          <a:lstStyle/>
          <a:p>
            <a:r>
              <a:rPr lang="pt-BR" sz="2700" dirty="0" smtClean="0"/>
              <a:t>Produção </a:t>
            </a:r>
            <a:r>
              <a:rPr lang="pt-BR" sz="2700" dirty="0"/>
              <a:t>e utilização de material didático tipo hipermídia no processo de ensino/aprendizagem de genética em escolas do nível médio</a:t>
            </a:r>
            <a:r>
              <a:rPr lang="pt-BR" dirty="0"/>
              <a:t/>
            </a:r>
            <a:br>
              <a:rPr lang="pt-BR" dirty="0"/>
            </a:br>
            <a:endParaRPr lang="pt-BR" dirty="0"/>
          </a:p>
        </p:txBody>
      </p:sp>
      <p:sp>
        <p:nvSpPr>
          <p:cNvPr id="3" name="Subtítulo 2"/>
          <p:cNvSpPr>
            <a:spLocks noGrp="1"/>
          </p:cNvSpPr>
          <p:nvPr>
            <p:ph type="subTitle" idx="1"/>
          </p:nvPr>
        </p:nvSpPr>
        <p:spPr/>
        <p:txBody>
          <a:bodyPr/>
          <a:lstStyle/>
          <a:p>
            <a:pPr algn="ctr"/>
            <a:r>
              <a:rPr lang="pt-BR" dirty="0" smtClean="0"/>
              <a:t>As leis de </a:t>
            </a:r>
            <a:r>
              <a:rPr lang="pt-BR" dirty="0" err="1" smtClean="0"/>
              <a:t>mendel</a:t>
            </a:r>
            <a:endParaRPr lang="pt-BR" dirty="0"/>
          </a:p>
        </p:txBody>
      </p:sp>
    </p:spTree>
    <p:extLst>
      <p:ext uri="{BB962C8B-B14F-4D97-AF65-F5344CB8AC3E}">
        <p14:creationId xmlns:p14="http://schemas.microsoft.com/office/powerpoint/2010/main" val="740304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99288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158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PRIMEIRA LEI DE MENDEL</a:t>
            </a:r>
            <a:endParaRPr lang="pt-BR" dirty="0"/>
          </a:p>
        </p:txBody>
      </p:sp>
      <p:sp>
        <p:nvSpPr>
          <p:cNvPr id="3" name="Espaço Reservado para Conteúdo 2"/>
          <p:cNvSpPr>
            <a:spLocks noGrp="1"/>
          </p:cNvSpPr>
          <p:nvPr>
            <p:ph idx="1"/>
          </p:nvPr>
        </p:nvSpPr>
        <p:spPr/>
        <p:txBody>
          <a:bodyPr/>
          <a:lstStyle/>
          <a:p>
            <a:pPr>
              <a:buFontTx/>
              <a:buChar char="-"/>
            </a:pPr>
            <a:r>
              <a:rPr lang="pt-BR" b="0" dirty="0" smtClean="0"/>
              <a:t>ANÁLISE DE UMA CARACTERISTICA </a:t>
            </a:r>
          </a:p>
          <a:p>
            <a:pPr>
              <a:buFontTx/>
              <a:buChar char="-"/>
            </a:pPr>
            <a:endParaRPr lang="pt-BR" b="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87705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20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7848872"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023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395536" y="0"/>
            <a:ext cx="7948364" cy="6309320"/>
          </a:xfrm>
        </p:spPr>
        <p:txBody>
          <a:bodyPr/>
          <a:lstStyle/>
          <a:p>
            <a:pPr>
              <a:buFontTx/>
              <a:buChar char="-"/>
            </a:pPr>
            <a:r>
              <a:rPr lang="pt-BR" b="0" dirty="0" smtClean="0"/>
              <a:t>Cortou </a:t>
            </a:r>
            <a:r>
              <a:rPr lang="pt-BR" b="0" dirty="0"/>
              <a:t>os estames de uma flor proveniente de semente verde e depois depositou, nos estigmas dessa flor, pólen de uma planta proveniente de semente amarela. Efetuou, então, artificialmente, uma </a:t>
            </a:r>
            <a:r>
              <a:rPr lang="pt-BR" dirty="0"/>
              <a:t>polinização cruzada</a:t>
            </a:r>
            <a:r>
              <a:rPr lang="pt-BR" b="0" dirty="0"/>
              <a:t>: pólen de uma planta que produzia apenas semente amarela foi depositado no estigma de outra planta que só produzia semente verde, ou seja, cruzou duas plantas puras entre si. Essas duas plantas foram consideradas como a </a:t>
            </a:r>
            <a:r>
              <a:rPr lang="pt-BR" dirty="0"/>
              <a:t>geração parental (P)</a:t>
            </a:r>
            <a:r>
              <a:rPr lang="pt-BR" b="0" dirty="0"/>
              <a:t>, isto é, a dos genitores</a:t>
            </a:r>
            <a:r>
              <a:rPr lang="pt-BR" b="0" dirty="0" smtClean="0"/>
              <a:t>.</a:t>
            </a:r>
            <a:endParaRPr lang="pt-BR" b="0" dirty="0"/>
          </a:p>
          <a:p>
            <a:pPr>
              <a:buFontTx/>
              <a:buChar char="-"/>
            </a:pPr>
            <a:r>
              <a:rPr lang="pt-BR" b="0" dirty="0"/>
              <a:t>Mendel verificou que todas as sementes originadas desses cruzamentos eram amarelas – a cor verde havia aparentemente “desaparecido” nos descendentes híbridos (resultantes do cruzamento das plantas), que Mendel chamou de </a:t>
            </a:r>
            <a:r>
              <a:rPr lang="pt-BR" dirty="0"/>
              <a:t>F</a:t>
            </a:r>
            <a:r>
              <a:rPr lang="pt-BR" baseline="-25000" dirty="0"/>
              <a:t>1</a:t>
            </a:r>
            <a:r>
              <a:rPr lang="pt-BR" b="0" dirty="0"/>
              <a:t> (primeira geração filial). Concluiu, então, que a </a:t>
            </a:r>
            <a:r>
              <a:rPr lang="pt-BR" dirty="0"/>
              <a:t>cor amarela “dominava” a cor verde</a:t>
            </a:r>
            <a:r>
              <a:rPr lang="pt-BR" b="0" dirty="0"/>
              <a:t>. Chamou o caráter </a:t>
            </a:r>
            <a:r>
              <a:rPr lang="pt-BR" dirty="0"/>
              <a:t>cor amarela da semente de dominante e o verde de recessivo</a:t>
            </a:r>
            <a:r>
              <a:rPr lang="pt-BR" b="0" dirty="0" smtClean="0"/>
              <a:t>.</a:t>
            </a:r>
          </a:p>
          <a:p>
            <a:pPr>
              <a:buFontTx/>
              <a:buChar char="-"/>
            </a:pPr>
            <a:r>
              <a:rPr lang="pt-BR" b="0" dirty="0" smtClean="0"/>
              <a:t>A seguir Mendel realizou a autofecundação da F1, e observou uma proporção menor de sementes verdes, </a:t>
            </a:r>
            <a:r>
              <a:rPr lang="pt-BR" b="0" dirty="0"/>
              <a:t>Concluiu que na verdade, a cor verde das </a:t>
            </a:r>
            <a:r>
              <a:rPr lang="pt-BR" b="0" dirty="0" smtClean="0"/>
              <a:t>sementes </a:t>
            </a:r>
            <a:r>
              <a:rPr lang="pt-BR" b="0" dirty="0"/>
              <a:t>não havia “desaparecido” nas sementes da geração F</a:t>
            </a:r>
            <a:r>
              <a:rPr lang="pt-BR" b="0" baseline="-25000" dirty="0"/>
              <a:t>1</a:t>
            </a:r>
            <a:r>
              <a:rPr lang="pt-BR" b="0" dirty="0"/>
              <a:t>. O que ocorreu é que ela não tinha se manifestado, uma vez que, sendo uma caráter recessivo, era apenas “dominado” (nas palavras de Mendel) pela cor amarela.</a:t>
            </a:r>
            <a:endParaRPr lang="pt-BR" b="0" dirty="0" smtClean="0"/>
          </a:p>
          <a:p>
            <a:pPr>
              <a:buFontTx/>
              <a:buChar char="-"/>
            </a:pPr>
            <a:endParaRPr lang="pt-B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5" y="4077072"/>
            <a:ext cx="3635896" cy="279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
          <p:cNvSpPr>
            <a:spLocks noChangeArrowheads="1"/>
          </p:cNvSpPr>
          <p:nvPr/>
        </p:nvSpPr>
        <p:spPr bwMode="auto">
          <a:xfrm>
            <a:off x="2532063" y="974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cs typeface="Arial" pitchFamily="34" charset="0"/>
              </a:rPr>
              <a:t/>
            </a:r>
            <a:br>
              <a:rPr kumimoji="0" lang="pt-BR" sz="1800" b="0" i="0" u="none" strike="noStrike" cap="none" normalizeH="0" baseline="0" smtClean="0">
                <a:ln>
                  <a:noFill/>
                </a:ln>
                <a:solidFill>
                  <a:schemeClr val="tx1"/>
                </a:solidFill>
                <a:effectLst/>
                <a:latin typeface="Arial" pitchFamily="34" charset="0"/>
                <a:cs typeface="Arial" pitchFamily="34"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64912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683568" y="1100628"/>
            <a:ext cx="7660332" cy="5757372"/>
          </a:xfrm>
        </p:spPr>
        <p:txBody>
          <a:bodyPr>
            <a:normAutofit/>
          </a:bodyPr>
          <a:lstStyle/>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smtClean="0"/>
          </a:p>
          <a:p>
            <a:r>
              <a:rPr lang="pt-BR" dirty="0" smtClean="0"/>
              <a:t>1º </a:t>
            </a:r>
            <a:r>
              <a:rPr lang="pt-BR" dirty="0"/>
              <a:t>lei: “Cada característica é determinada por dois fatores que se separam na formação dos gametas, onde ocorrem em dose simples”</a:t>
            </a:r>
            <a:r>
              <a:rPr lang="pt-BR" b="0" dirty="0"/>
              <a:t>, isto é, para cada gameta masculino ou feminino encaminha-se apenas um fator.</a:t>
            </a:r>
          </a:p>
          <a:p>
            <a:r>
              <a:rPr lang="pt-BR" b="0" dirty="0"/>
              <a:t>Mendel não tinha </a:t>
            </a:r>
            <a:r>
              <a:rPr lang="pt-BR" b="0" dirty="0" err="1"/>
              <a:t>idéia</a:t>
            </a:r>
            <a:r>
              <a:rPr lang="pt-BR" b="0" dirty="0"/>
              <a:t> da constituição desses fatores, nem onde se localizavam.</a:t>
            </a:r>
          </a:p>
          <a:p>
            <a:r>
              <a:rPr lang="pt-BR" dirty="0"/>
              <a:t> </a:t>
            </a:r>
          </a:p>
          <a:p>
            <a:endParaRPr lang="pt-B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684"/>
            <a:ext cx="62103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398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641415" cy="456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979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Segunda lei</a:t>
            </a:r>
            <a:endParaRPr lang="pt-BR" dirty="0"/>
          </a:p>
        </p:txBody>
      </p:sp>
      <p:sp>
        <p:nvSpPr>
          <p:cNvPr id="3" name="Espaço Reservado para Conteúdo 2"/>
          <p:cNvSpPr>
            <a:spLocks noGrp="1"/>
          </p:cNvSpPr>
          <p:nvPr>
            <p:ph idx="1"/>
          </p:nvPr>
        </p:nvSpPr>
        <p:spPr/>
        <p:txBody>
          <a:bodyPr/>
          <a:lstStyle/>
          <a:p>
            <a:r>
              <a:rPr lang="pt-BR" b="0" dirty="0" smtClean="0"/>
              <a:t>- </a:t>
            </a:r>
            <a:r>
              <a:rPr lang="pt-BR" b="0" dirty="0"/>
              <a:t>Mendel estudou também a transmissão combinada de duas ou mais características. Em um de seus experimentos, por exemplo, foram considerados simultaneamente a cor da semente, que pode ser amarela ou verde, e a textura da casca da semente, que pode ser lisa ou rugosa.</a:t>
            </a:r>
            <a:endParaRPr lang="pt-BR" b="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03" y="2420888"/>
            <a:ext cx="756084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168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b="0" dirty="0"/>
              <a:t>Plantas originadas de sementes amarelas e lisas, ambos traços dominantes, foram cruzadas com plantas originadas de sementes verdes e rugosas, traços recessivos. Todas as sementes produzidas na geração F</a:t>
            </a:r>
            <a:r>
              <a:rPr lang="pt-BR" b="0" baseline="-25000" dirty="0"/>
              <a:t>1</a:t>
            </a:r>
            <a:r>
              <a:rPr lang="pt-BR" b="0" dirty="0"/>
              <a:t> eram amarelas e lisas.</a:t>
            </a:r>
          </a:p>
          <a:p>
            <a:r>
              <a:rPr lang="pt-BR" b="0" dirty="0"/>
              <a:t>A geração F</a:t>
            </a:r>
            <a:r>
              <a:rPr lang="pt-BR" b="0" baseline="-25000" dirty="0"/>
              <a:t>2</a:t>
            </a:r>
            <a:r>
              <a:rPr lang="pt-BR" b="0" dirty="0"/>
              <a:t>, obtida pela autofecundação das plantas originadas das sementes de F</a:t>
            </a:r>
            <a:r>
              <a:rPr lang="pt-BR" b="0" baseline="-25000" dirty="0"/>
              <a:t>1</a:t>
            </a:r>
            <a:r>
              <a:rPr lang="pt-BR" b="0" dirty="0"/>
              <a:t>, era composta por quatro tipos de sementes:</a:t>
            </a:r>
          </a:p>
          <a:p>
            <a:r>
              <a:rPr lang="pt-BR" dirty="0"/>
              <a:t>9/16 amarelo-lisas</a:t>
            </a:r>
            <a:endParaRPr lang="pt-BR" b="0" dirty="0"/>
          </a:p>
          <a:p>
            <a:r>
              <a:rPr lang="pt-BR" dirty="0"/>
              <a:t>3/16 amarelo-rugosas</a:t>
            </a:r>
            <a:endParaRPr lang="pt-BR" b="0" dirty="0"/>
          </a:p>
          <a:p>
            <a:r>
              <a:rPr lang="pt-BR" dirty="0"/>
              <a:t>3/16 verde-lisas</a:t>
            </a:r>
            <a:endParaRPr lang="pt-BR" b="0" dirty="0"/>
          </a:p>
          <a:p>
            <a:r>
              <a:rPr lang="pt-BR" dirty="0"/>
              <a:t>1/16 verde-rugosas</a:t>
            </a:r>
            <a:endParaRPr lang="pt-BR" b="0" dirty="0"/>
          </a:p>
          <a:p>
            <a:endParaRPr lang="pt-B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708920"/>
            <a:ext cx="297140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03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0760"/>
            <a:ext cx="7776863" cy="599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157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buFont typeface="Arial" pitchFamily="34" charset="0"/>
              <a:buChar char="•"/>
            </a:pPr>
            <a:r>
              <a:rPr lang="pt-BR" b="0" dirty="0"/>
              <a:t>Mendel aventou a hipótese de que, na formação dos gametas, os alelos para a cor da semente (</a:t>
            </a:r>
            <a:r>
              <a:rPr lang="pt-BR" dirty="0" err="1"/>
              <a:t>Vv</a:t>
            </a:r>
            <a:r>
              <a:rPr lang="pt-BR" b="0" dirty="0"/>
              <a:t>) segregam-se independentemente dos alelos que condicionam a forma da semente (</a:t>
            </a:r>
            <a:r>
              <a:rPr lang="pt-BR" dirty="0" err="1"/>
              <a:t>Rr</a:t>
            </a:r>
            <a:r>
              <a:rPr lang="pt-BR" b="0" dirty="0"/>
              <a:t>). De acordo com isso, um gameta portador do alelo </a:t>
            </a:r>
            <a:r>
              <a:rPr lang="pt-BR" dirty="0"/>
              <a:t>V</a:t>
            </a:r>
            <a:r>
              <a:rPr lang="pt-BR" b="0" dirty="0"/>
              <a:t> pode conter tanto o alelo </a:t>
            </a:r>
            <a:r>
              <a:rPr lang="pt-BR" dirty="0" err="1"/>
              <a:t>R</a:t>
            </a:r>
            <a:r>
              <a:rPr lang="pt-BR" b="0" dirty="0" err="1"/>
              <a:t>como</a:t>
            </a:r>
            <a:r>
              <a:rPr lang="pt-BR" b="0" dirty="0"/>
              <a:t> o alelo </a:t>
            </a:r>
            <a:r>
              <a:rPr lang="pt-BR" dirty="0"/>
              <a:t>r</a:t>
            </a:r>
            <a:r>
              <a:rPr lang="pt-BR" b="0" dirty="0"/>
              <a:t>, com igual chance, e o mesmo ocorre com os gametas portadores do alelo </a:t>
            </a:r>
            <a:r>
              <a:rPr lang="pt-BR" dirty="0"/>
              <a:t>v.</a:t>
            </a:r>
            <a:endParaRPr lang="pt-BR" b="0" dirty="0"/>
          </a:p>
          <a:p>
            <a:pPr>
              <a:buFont typeface="Arial" pitchFamily="34" charset="0"/>
              <a:buChar char="•"/>
            </a:pPr>
            <a:r>
              <a:rPr lang="pt-BR" b="0" dirty="0"/>
              <a:t>Uma planta duplo-heterozigota </a:t>
            </a:r>
            <a:r>
              <a:rPr lang="pt-BR" dirty="0" err="1"/>
              <a:t>VvRr</a:t>
            </a:r>
            <a:r>
              <a:rPr lang="pt-BR" b="0" dirty="0"/>
              <a:t> formaria, de acordo com a hipótese da segregação independente, quatro tipos de gameta em igual proporção: </a:t>
            </a:r>
            <a:r>
              <a:rPr lang="pt-BR" dirty="0"/>
              <a:t>1 VR: 1Vr: 1 </a:t>
            </a:r>
            <a:r>
              <a:rPr lang="pt-BR" dirty="0" err="1"/>
              <a:t>vR</a:t>
            </a:r>
            <a:r>
              <a:rPr lang="pt-BR" dirty="0"/>
              <a:t>: 1 </a:t>
            </a:r>
            <a:r>
              <a:rPr lang="pt-BR" dirty="0" err="1"/>
              <a:t>vr</a:t>
            </a:r>
            <a:r>
              <a:rPr lang="pt-BR" b="0" dirty="0"/>
              <a:t>.</a:t>
            </a:r>
          </a:p>
          <a:p>
            <a:endParaRPr lang="pt-B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077072"/>
            <a:ext cx="5743575" cy="260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153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índice</a:t>
            </a:r>
            <a:endParaRPr lang="pt-BR" dirty="0"/>
          </a:p>
        </p:txBody>
      </p:sp>
      <p:sp>
        <p:nvSpPr>
          <p:cNvPr id="3" name="Espaço Reservado para Conteúdo 2"/>
          <p:cNvSpPr>
            <a:spLocks noGrp="1"/>
          </p:cNvSpPr>
          <p:nvPr>
            <p:ph idx="1"/>
          </p:nvPr>
        </p:nvSpPr>
        <p:spPr>
          <a:xfrm>
            <a:off x="822960" y="1100628"/>
            <a:ext cx="7520940" cy="4776644"/>
          </a:xfrm>
        </p:spPr>
        <p:txBody>
          <a:bodyPr>
            <a:normAutofit/>
          </a:bodyPr>
          <a:lstStyle/>
          <a:p>
            <a:pPr>
              <a:buFont typeface="Arial" pitchFamily="34" charset="0"/>
              <a:buChar char="•"/>
            </a:pPr>
            <a:r>
              <a:rPr lang="pt-BR" sz="2800" b="0" dirty="0">
                <a:hlinkClick r:id="rId2" action="ppaction://hlinksldjump"/>
              </a:rPr>
              <a:t>Conceitos</a:t>
            </a:r>
            <a:r>
              <a:rPr lang="pt-BR" sz="2800" b="0" dirty="0"/>
              <a:t> chaves </a:t>
            </a:r>
          </a:p>
          <a:p>
            <a:pPr>
              <a:buFont typeface="Arial" pitchFamily="34" charset="0"/>
              <a:buChar char="•"/>
            </a:pPr>
            <a:r>
              <a:rPr lang="pt-BR" sz="2800" b="0" dirty="0" smtClean="0"/>
              <a:t>Quem </a:t>
            </a:r>
            <a:r>
              <a:rPr lang="pt-BR" sz="2800" b="0" dirty="0"/>
              <a:t>foi </a:t>
            </a:r>
            <a:r>
              <a:rPr lang="pt-BR" sz="2800" b="0" dirty="0">
                <a:hlinkClick r:id="rId3" action="ppaction://hlinksldjump"/>
              </a:rPr>
              <a:t>Mendel</a:t>
            </a:r>
            <a:endParaRPr lang="pt-BR" sz="2800" b="0" dirty="0"/>
          </a:p>
          <a:p>
            <a:pPr>
              <a:buFont typeface="Arial" pitchFamily="34" charset="0"/>
              <a:buChar char="•"/>
            </a:pPr>
            <a:r>
              <a:rPr lang="pt-BR" sz="2800" b="0" dirty="0" smtClean="0"/>
              <a:t>Constituindo </a:t>
            </a:r>
            <a:r>
              <a:rPr lang="pt-BR" sz="2800" b="0" dirty="0"/>
              <a:t>seus </a:t>
            </a:r>
            <a:r>
              <a:rPr lang="pt-BR" sz="2800" b="0" dirty="0">
                <a:hlinkClick r:id="rId4" action="ppaction://hlinksldjump"/>
              </a:rPr>
              <a:t>experimentos</a:t>
            </a:r>
            <a:endParaRPr lang="pt-BR" sz="2800" b="0" dirty="0"/>
          </a:p>
          <a:p>
            <a:pPr>
              <a:buFont typeface="Arial" pitchFamily="34" charset="0"/>
              <a:buChar char="•"/>
            </a:pPr>
            <a:r>
              <a:rPr lang="pt-BR" sz="2800" b="0" dirty="0" smtClean="0"/>
              <a:t> </a:t>
            </a:r>
            <a:r>
              <a:rPr lang="pt-BR" sz="2800" b="0" dirty="0">
                <a:hlinkClick r:id="rId5" action="ppaction://hlinksldjump"/>
              </a:rPr>
              <a:t>Primeira</a:t>
            </a:r>
            <a:r>
              <a:rPr lang="pt-BR" sz="2800" b="0" dirty="0"/>
              <a:t> lei de Mendel</a:t>
            </a:r>
          </a:p>
          <a:p>
            <a:pPr>
              <a:buFont typeface="Arial" pitchFamily="34" charset="0"/>
              <a:buChar char="•"/>
            </a:pPr>
            <a:r>
              <a:rPr lang="pt-BR" sz="2800" b="0" dirty="0" smtClean="0"/>
              <a:t> </a:t>
            </a:r>
            <a:r>
              <a:rPr lang="pt-BR" sz="2800" b="0" dirty="0">
                <a:hlinkClick r:id="rId6" action="ppaction://hlinksldjump"/>
              </a:rPr>
              <a:t>Segunda </a:t>
            </a:r>
            <a:r>
              <a:rPr lang="pt-BR" sz="2800" b="0" dirty="0"/>
              <a:t>lei de Mendel</a:t>
            </a:r>
          </a:p>
          <a:p>
            <a:pPr>
              <a:buFont typeface="Arial" pitchFamily="34" charset="0"/>
              <a:buChar char="•"/>
            </a:pPr>
            <a:r>
              <a:rPr lang="pt-BR" sz="2800" b="0" dirty="0" smtClean="0"/>
              <a:t> </a:t>
            </a:r>
            <a:r>
              <a:rPr lang="pt-BR" sz="2800" b="0" i="1" dirty="0">
                <a:hlinkClick r:id="rId7" action="ppaction://hlinksldjump"/>
              </a:rPr>
              <a:t>links</a:t>
            </a:r>
            <a:r>
              <a:rPr lang="pt-BR" sz="2800" b="0" dirty="0"/>
              <a:t> para consulta</a:t>
            </a:r>
          </a:p>
          <a:p>
            <a:pPr>
              <a:buFont typeface="Arial" pitchFamily="34" charset="0"/>
              <a:buChar char="•"/>
            </a:pPr>
            <a:r>
              <a:rPr lang="pt-BR" sz="2800" b="0" dirty="0" smtClean="0"/>
              <a:t> </a:t>
            </a:r>
            <a:r>
              <a:rPr lang="pt-BR" sz="2800" b="0" dirty="0"/>
              <a:t>Referências</a:t>
            </a:r>
            <a:endParaRPr lang="pt-BR" sz="2800" b="0" dirty="0"/>
          </a:p>
        </p:txBody>
      </p:sp>
    </p:spTree>
    <p:extLst>
      <p:ext uri="{BB962C8B-B14F-4D97-AF65-F5344CB8AC3E}">
        <p14:creationId xmlns:p14="http://schemas.microsoft.com/office/powerpoint/2010/main" val="3646792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Quadrado de </a:t>
            </a:r>
            <a:r>
              <a:rPr lang="pt-BR" dirty="0" err="1" smtClean="0"/>
              <a:t>punnett</a:t>
            </a:r>
            <a:endParaRPr lang="pt-BR" dirty="0"/>
          </a:p>
        </p:txBody>
      </p:sp>
      <p:sp>
        <p:nvSpPr>
          <p:cNvPr id="3" name="Espaço Reservado para Conteúdo 2"/>
          <p:cNvSpPr>
            <a:spLocks noGrp="1"/>
          </p:cNvSpPr>
          <p:nvPr>
            <p:ph idx="1"/>
          </p:nvPr>
        </p:nvSpPr>
        <p:spPr/>
        <p:txBody>
          <a:bodyPr/>
          <a:lstStyle/>
          <a:p>
            <a:endParaRPr lang="pt-B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20891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827584" y="6309320"/>
            <a:ext cx="6883423" cy="369332"/>
          </a:xfrm>
          <a:prstGeom prst="rect">
            <a:avLst/>
          </a:prstGeom>
          <a:noFill/>
        </p:spPr>
        <p:txBody>
          <a:bodyPr wrap="none" rtlCol="0">
            <a:spAutoFit/>
          </a:bodyPr>
          <a:lstStyle/>
          <a:p>
            <a:r>
              <a:rPr lang="pt-BR" dirty="0" smtClean="0"/>
              <a:t>Atenção que esse será o quadrado a ser desenvolvido durante o jogo!</a:t>
            </a:r>
            <a:endParaRPr lang="pt-BR" dirty="0"/>
          </a:p>
        </p:txBody>
      </p:sp>
    </p:spTree>
    <p:extLst>
      <p:ext uri="{BB962C8B-B14F-4D97-AF65-F5344CB8AC3E}">
        <p14:creationId xmlns:p14="http://schemas.microsoft.com/office/powerpoint/2010/main" val="1248991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Links </a:t>
            </a:r>
            <a:endParaRPr lang="pt-BR" dirty="0"/>
          </a:p>
        </p:txBody>
      </p:sp>
      <p:sp>
        <p:nvSpPr>
          <p:cNvPr id="3" name="Espaço Reservado para Conteúdo 2"/>
          <p:cNvSpPr>
            <a:spLocks noGrp="1"/>
          </p:cNvSpPr>
          <p:nvPr>
            <p:ph idx="1"/>
          </p:nvPr>
        </p:nvSpPr>
        <p:spPr>
          <a:xfrm>
            <a:off x="822960" y="1100628"/>
            <a:ext cx="7520940" cy="5064676"/>
          </a:xfrm>
        </p:spPr>
        <p:txBody>
          <a:bodyPr/>
          <a:lstStyle/>
          <a:p>
            <a:pPr>
              <a:buFont typeface="Arial" pitchFamily="34" charset="0"/>
              <a:buChar char="•"/>
            </a:pPr>
            <a:r>
              <a:rPr lang="pt-BR" b="0" dirty="0" smtClean="0"/>
              <a:t>Documentário/ biografia </a:t>
            </a:r>
            <a:r>
              <a:rPr lang="pt-BR" b="0" dirty="0"/>
              <a:t>sobre </a:t>
            </a:r>
            <a:r>
              <a:rPr lang="pt-BR" b="0" dirty="0" smtClean="0"/>
              <a:t>Mendel:</a:t>
            </a:r>
          </a:p>
          <a:p>
            <a:pPr marL="0" indent="0"/>
            <a:r>
              <a:rPr lang="pt-BR" b="0" dirty="0" smtClean="0">
                <a:hlinkClick r:id="rId2"/>
              </a:rPr>
              <a:t>http</a:t>
            </a:r>
            <a:r>
              <a:rPr lang="pt-BR" b="0" dirty="0">
                <a:hlinkClick r:id="rId2"/>
              </a:rPr>
              <a:t>://</a:t>
            </a:r>
            <a:r>
              <a:rPr lang="pt-BR" b="0" dirty="0" smtClean="0">
                <a:hlinkClick r:id="rId2"/>
              </a:rPr>
              <a:t>www.biography.com/people/gregor-mendel-39282</a:t>
            </a:r>
            <a:endParaRPr lang="pt-BR" b="0" dirty="0" smtClean="0"/>
          </a:p>
          <a:p>
            <a:pPr>
              <a:buFont typeface="Arial" pitchFamily="34" charset="0"/>
              <a:buChar char="•"/>
            </a:pPr>
            <a:r>
              <a:rPr lang="pt-BR" b="0" dirty="0" smtClean="0"/>
              <a:t>Vídeo aula sobre primeira lei de Mendel:</a:t>
            </a:r>
          </a:p>
          <a:p>
            <a:pPr marL="0" indent="0"/>
            <a:r>
              <a:rPr lang="pt-BR" b="0" dirty="0">
                <a:hlinkClick r:id="rId3"/>
              </a:rPr>
              <a:t>https://</a:t>
            </a:r>
            <a:r>
              <a:rPr lang="pt-BR" b="0" dirty="0" smtClean="0">
                <a:hlinkClick r:id="rId3"/>
              </a:rPr>
              <a:t>www.youtube.com/watch?v=RDgZ6ihemV4</a:t>
            </a:r>
            <a:r>
              <a:rPr lang="pt-BR" b="0" dirty="0" smtClean="0"/>
              <a:t>  </a:t>
            </a:r>
            <a:endParaRPr lang="pt-BR" b="0" dirty="0"/>
          </a:p>
          <a:p>
            <a:pPr marL="0" indent="0"/>
            <a:r>
              <a:rPr lang="pt-BR" b="0" dirty="0">
                <a:hlinkClick r:id="rId4"/>
              </a:rPr>
              <a:t>https://</a:t>
            </a:r>
            <a:r>
              <a:rPr lang="pt-BR" b="0" dirty="0" smtClean="0">
                <a:hlinkClick r:id="rId4"/>
              </a:rPr>
              <a:t>www.youtube.com/watch?v=087aPWhjSX8</a:t>
            </a:r>
            <a:r>
              <a:rPr lang="pt-BR" b="0" dirty="0" smtClean="0"/>
              <a:t> </a:t>
            </a:r>
          </a:p>
          <a:p>
            <a:pPr marL="285750" indent="-285750">
              <a:buFont typeface="Arial" pitchFamily="34" charset="0"/>
              <a:buChar char="•"/>
            </a:pPr>
            <a:r>
              <a:rPr lang="pt-BR" b="0" dirty="0" smtClean="0"/>
              <a:t>Vídeo aula sobre a segunda lei de Mendel</a:t>
            </a:r>
          </a:p>
          <a:p>
            <a:pPr marL="0" indent="0"/>
            <a:r>
              <a:rPr lang="pt-BR" b="0" dirty="0">
                <a:hlinkClick r:id="rId5"/>
              </a:rPr>
              <a:t>https://</a:t>
            </a:r>
            <a:r>
              <a:rPr lang="pt-BR" b="0" dirty="0" smtClean="0">
                <a:hlinkClick r:id="rId5"/>
              </a:rPr>
              <a:t>www.youtube.com/watch?v=AyJRLxFJ6gM</a:t>
            </a:r>
            <a:r>
              <a:rPr lang="pt-BR" b="0" dirty="0" smtClean="0"/>
              <a:t> </a:t>
            </a:r>
          </a:p>
          <a:p>
            <a:pPr marL="0" indent="0"/>
            <a:r>
              <a:rPr lang="pt-BR" b="0" dirty="0">
                <a:hlinkClick r:id="rId6"/>
              </a:rPr>
              <a:t>https://</a:t>
            </a:r>
            <a:r>
              <a:rPr lang="pt-BR" b="0" dirty="0" smtClean="0">
                <a:hlinkClick r:id="rId6"/>
              </a:rPr>
              <a:t>www.youtube.com/watch?v=PoOiozVVUfQ</a:t>
            </a:r>
            <a:r>
              <a:rPr lang="pt-BR" b="0" dirty="0" smtClean="0"/>
              <a:t> </a:t>
            </a:r>
          </a:p>
          <a:p>
            <a:pPr marL="285750" indent="-285750">
              <a:buFont typeface="Arial" pitchFamily="34" charset="0"/>
              <a:buChar char="•"/>
            </a:pPr>
            <a:r>
              <a:rPr lang="pt-BR" b="0" dirty="0" smtClean="0"/>
              <a:t>Sites</a:t>
            </a:r>
          </a:p>
          <a:p>
            <a:pPr marL="0" indent="0"/>
            <a:r>
              <a:rPr lang="pt-BR" b="0" dirty="0">
                <a:hlinkClick r:id="rId7"/>
              </a:rPr>
              <a:t>http://</a:t>
            </a:r>
            <a:r>
              <a:rPr lang="pt-BR" b="0" dirty="0" smtClean="0">
                <a:hlinkClick r:id="rId7"/>
              </a:rPr>
              <a:t>www.sobiologia.com.br/conteudos/Genetica/leismendel3.php</a:t>
            </a:r>
            <a:endParaRPr lang="pt-BR" b="0" dirty="0" smtClean="0"/>
          </a:p>
          <a:p>
            <a:pPr marL="0" indent="0"/>
            <a:r>
              <a:rPr lang="pt-BR" b="0" dirty="0">
                <a:hlinkClick r:id="rId8"/>
              </a:rPr>
              <a:t>http://</a:t>
            </a:r>
            <a:r>
              <a:rPr lang="pt-BR" b="0" dirty="0" smtClean="0">
                <a:hlinkClick r:id="rId8"/>
              </a:rPr>
              <a:t>www.sobiologia.com.br/conteudos/Genetica/2leidemendel.php</a:t>
            </a:r>
            <a:endParaRPr lang="pt-BR" b="0" dirty="0" smtClean="0"/>
          </a:p>
          <a:p>
            <a:pPr marL="0" indent="0"/>
            <a:endParaRPr lang="pt-BR" b="0" dirty="0"/>
          </a:p>
        </p:txBody>
      </p:sp>
    </p:spTree>
    <p:extLst>
      <p:ext uri="{BB962C8B-B14F-4D97-AF65-F5344CB8AC3E}">
        <p14:creationId xmlns:p14="http://schemas.microsoft.com/office/powerpoint/2010/main" val="2864796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Refêrencias</a:t>
            </a:r>
            <a:r>
              <a:rPr lang="pt-BR" dirty="0" smtClean="0"/>
              <a:t> bibliográficas </a:t>
            </a:r>
            <a:endParaRPr lang="pt-BR" dirty="0"/>
          </a:p>
        </p:txBody>
      </p:sp>
      <p:sp>
        <p:nvSpPr>
          <p:cNvPr id="3" name="Espaço Reservado para Conteúdo 2"/>
          <p:cNvSpPr>
            <a:spLocks noGrp="1"/>
          </p:cNvSpPr>
          <p:nvPr>
            <p:ph idx="1"/>
          </p:nvPr>
        </p:nvSpPr>
        <p:spPr/>
        <p:txBody>
          <a:bodyPr/>
          <a:lstStyle/>
          <a:p>
            <a:pPr>
              <a:buFont typeface="Arial" pitchFamily="34" charset="0"/>
              <a:buChar char="•"/>
            </a:pPr>
            <a:r>
              <a:rPr lang="en-US" dirty="0"/>
              <a:t>GRIFFITHS, A. J. F. et al. </a:t>
            </a:r>
            <a:r>
              <a:rPr lang="pt-BR" dirty="0"/>
              <a:t>Introdução à genética. 9. ed. Rio de </a:t>
            </a:r>
            <a:r>
              <a:rPr lang="pt-BR" dirty="0" err="1"/>
              <a:t>Janeiro:Guanabara</a:t>
            </a:r>
            <a:r>
              <a:rPr lang="pt-BR" dirty="0"/>
              <a:t> Koogan, 2009</a:t>
            </a:r>
            <a:r>
              <a:rPr lang="pt-BR" dirty="0" smtClean="0"/>
              <a:t>.</a:t>
            </a:r>
          </a:p>
          <a:p>
            <a:pPr marL="0" indent="0"/>
            <a:endParaRPr lang="pt-BR" dirty="0"/>
          </a:p>
        </p:txBody>
      </p:sp>
    </p:spTree>
    <p:extLst>
      <p:ext uri="{BB962C8B-B14F-4D97-AF65-F5344CB8AC3E}">
        <p14:creationId xmlns:p14="http://schemas.microsoft.com/office/powerpoint/2010/main" val="1969961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CHAVES</a:t>
            </a:r>
            <a:endParaRPr lang="pt-BR" dirty="0"/>
          </a:p>
        </p:txBody>
      </p:sp>
      <p:sp>
        <p:nvSpPr>
          <p:cNvPr id="3" name="Espaço Reservado para Conteúdo 2"/>
          <p:cNvSpPr>
            <a:spLocks noGrp="1"/>
          </p:cNvSpPr>
          <p:nvPr>
            <p:ph idx="1"/>
          </p:nvPr>
        </p:nvSpPr>
        <p:spPr>
          <a:xfrm>
            <a:off x="822960" y="1100628"/>
            <a:ext cx="7520940" cy="5424716"/>
          </a:xfrm>
        </p:spPr>
        <p:txBody>
          <a:bodyPr/>
          <a:lstStyle/>
          <a:p>
            <a:pPr>
              <a:buFont typeface="Arial" pitchFamily="34" charset="0"/>
              <a:buChar char="•"/>
            </a:pPr>
            <a:r>
              <a:rPr lang="pt-BR" b="0" dirty="0"/>
              <a:t> DNA:</a:t>
            </a:r>
          </a:p>
          <a:p>
            <a:r>
              <a:rPr lang="pt-BR" b="0" dirty="0"/>
              <a:t> Material genético portador de informação gênica.</a:t>
            </a:r>
          </a:p>
          <a:p>
            <a:pPr>
              <a:buFont typeface="Arial" pitchFamily="34" charset="0"/>
              <a:buChar char="•"/>
            </a:pPr>
            <a:r>
              <a:rPr lang="pt-BR" b="0" dirty="0"/>
              <a:t> Cromossomo:</a:t>
            </a:r>
          </a:p>
          <a:p>
            <a:r>
              <a:rPr lang="pt-BR" b="0" dirty="0"/>
              <a:t> Estruturas que carregam uma sequencia linear de genes.</a:t>
            </a:r>
          </a:p>
          <a:p>
            <a:pPr>
              <a:buFont typeface="Arial" pitchFamily="34" charset="0"/>
              <a:buChar char="•"/>
            </a:pPr>
            <a:r>
              <a:rPr lang="pt-BR" b="0" dirty="0"/>
              <a:t> Genótipo:</a:t>
            </a:r>
          </a:p>
          <a:p>
            <a:r>
              <a:rPr lang="pt-BR" b="0" dirty="0"/>
              <a:t> Constituição gênica de um indivíduo.</a:t>
            </a:r>
          </a:p>
          <a:p>
            <a:pPr>
              <a:buFont typeface="Arial" pitchFamily="34" charset="0"/>
              <a:buChar char="•"/>
            </a:pPr>
            <a:r>
              <a:rPr lang="pt-BR" b="0" dirty="0"/>
              <a:t> Genoma:</a:t>
            </a:r>
          </a:p>
          <a:p>
            <a:r>
              <a:rPr lang="pt-BR" b="0" dirty="0"/>
              <a:t> Conteúdo total do DNA.</a:t>
            </a:r>
          </a:p>
          <a:p>
            <a:pPr>
              <a:buFont typeface="Arial" pitchFamily="34" charset="0"/>
              <a:buChar char="•"/>
            </a:pPr>
            <a:r>
              <a:rPr lang="pt-BR" b="0" dirty="0"/>
              <a:t> Fenótipo:</a:t>
            </a:r>
          </a:p>
          <a:p>
            <a:r>
              <a:rPr lang="pt-BR" b="0" dirty="0"/>
              <a:t> Expressão do genótipo + influência do ambiente.</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5" y="2924944"/>
            <a:ext cx="3528393" cy="3805014"/>
          </a:xfrm>
          <a:prstGeom prst="rect">
            <a:avLst/>
          </a:prstGeom>
        </p:spPr>
      </p:pic>
    </p:spTree>
    <p:extLst>
      <p:ext uri="{BB962C8B-B14F-4D97-AF65-F5344CB8AC3E}">
        <p14:creationId xmlns:p14="http://schemas.microsoft.com/office/powerpoint/2010/main" val="1171115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8" name="Espaço Reservado para Conteúd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2040" y="3861048"/>
            <a:ext cx="3867690" cy="2734057"/>
          </a:xfr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18680"/>
            <a:ext cx="2772162" cy="3010320"/>
          </a:xfrm>
          <a:prstGeom prst="rect">
            <a:avLst/>
          </a:prstGeom>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1015598"/>
            <a:ext cx="4563112" cy="1581371"/>
          </a:xfrm>
          <a:prstGeom prst="rect">
            <a:avLst/>
          </a:prstGeom>
        </p:spPr>
      </p:pic>
      <p:sp>
        <p:nvSpPr>
          <p:cNvPr id="12" name="CaixaDeTexto 11"/>
          <p:cNvSpPr txBox="1"/>
          <p:nvPr/>
        </p:nvSpPr>
        <p:spPr>
          <a:xfrm>
            <a:off x="1331640" y="3861048"/>
            <a:ext cx="3168352" cy="1477328"/>
          </a:xfrm>
          <a:prstGeom prst="rect">
            <a:avLst/>
          </a:prstGeom>
          <a:noFill/>
        </p:spPr>
        <p:txBody>
          <a:bodyPr wrap="square" rtlCol="0">
            <a:spAutoFit/>
          </a:bodyPr>
          <a:lstStyle/>
          <a:p>
            <a:r>
              <a:rPr lang="pt-BR" dirty="0" smtClean="0"/>
              <a:t>Homozigotos: individuo com alelo em dose dupla</a:t>
            </a:r>
          </a:p>
          <a:p>
            <a:endParaRPr lang="pt-BR" dirty="0"/>
          </a:p>
          <a:p>
            <a:r>
              <a:rPr lang="pt-BR" dirty="0" smtClean="0"/>
              <a:t>Heterozigoto: individuo com alelos diferentes.</a:t>
            </a:r>
            <a:endParaRPr lang="pt-BR" dirty="0"/>
          </a:p>
        </p:txBody>
      </p:sp>
    </p:spTree>
    <p:extLst>
      <p:ext uri="{BB962C8B-B14F-4D97-AF65-F5344CB8AC3E}">
        <p14:creationId xmlns:p14="http://schemas.microsoft.com/office/powerpoint/2010/main" val="3991657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822960" y="1100628"/>
            <a:ext cx="7520940" cy="4704636"/>
          </a:xfrm>
        </p:spPr>
        <p:txBody>
          <a:bodyPr/>
          <a:lstStyle/>
          <a:p>
            <a:pPr>
              <a:buFont typeface="Arial" pitchFamily="34" charset="0"/>
              <a:buChar char="•"/>
            </a:pPr>
            <a:r>
              <a:rPr lang="pt-BR" b="0" dirty="0"/>
              <a:t>Herança Monogênica: É o tipo de herança determinada</a:t>
            </a:r>
          </a:p>
          <a:p>
            <a:r>
              <a:rPr lang="pt-BR" b="0" dirty="0"/>
              <a:t>por um único gene</a:t>
            </a:r>
          </a:p>
          <a:p>
            <a:pPr>
              <a:buFont typeface="Arial" pitchFamily="34" charset="0"/>
              <a:buChar char="•"/>
            </a:pPr>
            <a:r>
              <a:rPr lang="pt-BR" b="0" dirty="0"/>
              <a:t> Alelo Dominante</a:t>
            </a:r>
          </a:p>
          <a:p>
            <a:r>
              <a:rPr lang="pt-BR" b="0" dirty="0"/>
              <a:t> Quando seu efeito se faz notar, mesmo que ocorra em dose</a:t>
            </a:r>
          </a:p>
          <a:p>
            <a:r>
              <a:rPr lang="pt-BR" b="0" dirty="0"/>
              <a:t>simples.</a:t>
            </a:r>
          </a:p>
          <a:p>
            <a:pPr>
              <a:buFont typeface="Arial" pitchFamily="34" charset="0"/>
              <a:buChar char="•"/>
            </a:pPr>
            <a:r>
              <a:rPr lang="pt-BR" b="0" dirty="0"/>
              <a:t> Alelo Recessivo</a:t>
            </a:r>
          </a:p>
          <a:p>
            <a:r>
              <a:rPr lang="pt-BR" b="0" dirty="0"/>
              <a:t> Quando para manifestar seu efeito deve estar em dose dupla.</a:t>
            </a:r>
          </a:p>
          <a:p>
            <a:pPr>
              <a:buFont typeface="Arial" pitchFamily="34" charset="0"/>
              <a:buChar char="•"/>
            </a:pPr>
            <a:r>
              <a:rPr lang="pt-BR" b="0" dirty="0"/>
              <a:t> Alelos Codominantes</a:t>
            </a:r>
          </a:p>
          <a:p>
            <a:r>
              <a:rPr lang="pt-BR" b="0" dirty="0"/>
              <a:t> Quando dois alelos influem de maneira detectável sobre o</a:t>
            </a:r>
          </a:p>
          <a:p>
            <a:r>
              <a:rPr lang="pt-BR" b="0" dirty="0"/>
              <a:t>fenótipo</a:t>
            </a:r>
            <a:endParaRPr lang="pt-BR" dirty="0"/>
          </a:p>
        </p:txBody>
      </p:sp>
    </p:spTree>
    <p:extLst>
      <p:ext uri="{BB962C8B-B14F-4D97-AF65-F5344CB8AC3E}">
        <p14:creationId xmlns:p14="http://schemas.microsoft.com/office/powerpoint/2010/main" val="2481312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Quem foi </a:t>
            </a:r>
            <a:r>
              <a:rPr lang="pt-BR" dirty="0" err="1" smtClean="0"/>
              <a:t>mendel</a:t>
            </a:r>
            <a:r>
              <a:rPr lang="pt-BR" dirty="0" smtClean="0"/>
              <a:t> ?</a:t>
            </a:r>
            <a:endParaRPr lang="pt-BR" dirty="0"/>
          </a:p>
        </p:txBody>
      </p:sp>
      <p:sp>
        <p:nvSpPr>
          <p:cNvPr id="5" name="Espaço Reservado para Conteúdo 4"/>
          <p:cNvSpPr>
            <a:spLocks noGrp="1"/>
          </p:cNvSpPr>
          <p:nvPr>
            <p:ph idx="1"/>
          </p:nvPr>
        </p:nvSpPr>
        <p:spPr/>
        <p:txBody>
          <a:bodyPr/>
          <a:lstStyle/>
          <a:p>
            <a:pPr>
              <a:buFont typeface="Arial" pitchFamily="34" charset="0"/>
              <a:buChar char="•"/>
            </a:pPr>
            <a:r>
              <a:rPr lang="pt-BR" b="0" dirty="0" err="1"/>
              <a:t>Gregor</a:t>
            </a:r>
            <a:r>
              <a:rPr lang="pt-BR" b="0" dirty="0"/>
              <a:t> Johann Mendel</a:t>
            </a:r>
          </a:p>
          <a:p>
            <a:r>
              <a:rPr lang="pt-BR" b="0" dirty="0"/>
              <a:t>(1822 – 1884</a:t>
            </a:r>
            <a:r>
              <a:rPr lang="pt-BR" b="0" dirty="0" smtClean="0"/>
              <a:t>) foi um monge agostiniano, botânico e meteorologista </a:t>
            </a:r>
            <a:r>
              <a:rPr lang="pt-BR" b="0" dirty="0" err="1" smtClean="0"/>
              <a:t>austriaco</a:t>
            </a:r>
            <a:r>
              <a:rPr lang="pt-BR" b="0" dirty="0" smtClean="0"/>
              <a:t>.</a:t>
            </a:r>
          </a:p>
          <a:p>
            <a:pPr>
              <a:buFont typeface="Arial" pitchFamily="34" charset="0"/>
              <a:buChar char="•"/>
            </a:pPr>
            <a:r>
              <a:rPr lang="pt-BR" b="0" dirty="0" smtClean="0"/>
              <a:t>É considerado o pai da genética graças as implicações resultantes de seus experimentos, que permitiram a elucidação de duas leis sobre hereditariedade</a:t>
            </a:r>
          </a:p>
          <a:p>
            <a:pPr>
              <a:buFont typeface="Arial" pitchFamily="34" charset="0"/>
              <a:buChar char="•"/>
            </a:pPr>
            <a:endParaRPr lang="pt-BR"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3068960"/>
            <a:ext cx="2808312" cy="3219900"/>
          </a:xfrm>
          <a:prstGeom prst="rect">
            <a:avLst/>
          </a:prstGeom>
        </p:spPr>
      </p:pic>
    </p:spTree>
    <p:extLst>
      <p:ext uri="{BB962C8B-B14F-4D97-AF65-F5344CB8AC3E}">
        <p14:creationId xmlns:p14="http://schemas.microsoft.com/office/powerpoint/2010/main" val="1967529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Constituindo Seus experimentos</a:t>
            </a:r>
            <a:endParaRPr lang="pt-BR" dirty="0"/>
          </a:p>
        </p:txBody>
      </p:sp>
      <p:sp>
        <p:nvSpPr>
          <p:cNvPr id="3" name="Espaço Reservado para Conteúdo 2"/>
          <p:cNvSpPr>
            <a:spLocks noGrp="1"/>
          </p:cNvSpPr>
          <p:nvPr>
            <p:ph idx="1"/>
          </p:nvPr>
        </p:nvSpPr>
        <p:spPr/>
        <p:txBody>
          <a:bodyPr/>
          <a:lstStyle/>
          <a:p>
            <a:r>
              <a:rPr lang="pt-BR" dirty="0"/>
              <a:t> </a:t>
            </a:r>
            <a:r>
              <a:rPr lang="pt-BR" b="0" dirty="0" smtClean="0"/>
              <a:t>MENDEL CRUZOU PLANTAS DE ERVILHA ENTRE SI E OBSERVOU COMO ERAM OS FILHOS DE CADA CRUZAMENTO. REALIZOU ESSE EXPERIMENTO DIVERSAS VEZES, ANALISANDO DIFERENTES CONDIÇÕES.</a:t>
            </a:r>
          </a:p>
          <a:p>
            <a:endParaRPr lang="pt-BR" b="0" dirty="0"/>
          </a:p>
          <a:p>
            <a:pPr>
              <a:buFontTx/>
              <a:buChar char="-"/>
            </a:pPr>
            <a:r>
              <a:rPr lang="pt-BR" b="0" dirty="0" smtClean="0"/>
              <a:t>A </a:t>
            </a:r>
            <a:r>
              <a:rPr lang="pt-BR" b="0" dirty="0"/>
              <a:t>partir da autopolinização, Mendel produziu e separou diversas linhagens puras de ervilhas para as características que ele pretendia estudar. </a:t>
            </a:r>
            <a:endParaRPr lang="pt-BR" b="0" dirty="0" smtClean="0"/>
          </a:p>
          <a:p>
            <a:pPr>
              <a:buFontTx/>
              <a:buChar char="-"/>
            </a:pPr>
            <a:r>
              <a:rPr lang="pt-BR" b="0" dirty="0"/>
              <a:t>Mendel estudou sete características nas plantas de ervilhas: cor da flor, posição da flor no caule, cor da semente, aspecto externo da semente, forma da vagem, cor da vagem e altura da planta.</a:t>
            </a:r>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501008"/>
            <a:ext cx="3732196" cy="321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295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096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178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ESCOLHA DA PLANTA</a:t>
            </a:r>
            <a:endParaRPr lang="pt-BR" dirty="0"/>
          </a:p>
        </p:txBody>
      </p:sp>
      <p:sp>
        <p:nvSpPr>
          <p:cNvPr id="3" name="Espaço Reservado para Conteúdo 2"/>
          <p:cNvSpPr>
            <a:spLocks noGrp="1"/>
          </p:cNvSpPr>
          <p:nvPr>
            <p:ph idx="1"/>
          </p:nvPr>
        </p:nvSpPr>
        <p:spPr>
          <a:xfrm>
            <a:off x="539552" y="1100628"/>
            <a:ext cx="8136904" cy="5352708"/>
          </a:xfrm>
        </p:spPr>
        <p:txBody>
          <a:bodyPr>
            <a:normAutofit/>
          </a:bodyPr>
          <a:lstStyle/>
          <a:p>
            <a:pPr>
              <a:buFont typeface="Arial" pitchFamily="34" charset="0"/>
              <a:buChar char="•"/>
            </a:pPr>
            <a:r>
              <a:rPr lang="pt-BR" b="0" dirty="0"/>
              <a:t>A ervilha é uma planta herbácea leguminosa que pertence ao mesmo grupo do feijão e da soja. </a:t>
            </a:r>
            <a:endParaRPr lang="pt-BR" b="0" dirty="0" smtClean="0"/>
          </a:p>
          <a:p>
            <a:pPr>
              <a:buFont typeface="Arial" pitchFamily="34" charset="0"/>
              <a:buChar char="•"/>
            </a:pPr>
            <a:r>
              <a:rPr lang="pt-BR" b="0" dirty="0" smtClean="0"/>
              <a:t>Na </a:t>
            </a:r>
            <a:r>
              <a:rPr lang="pt-BR" b="0" dirty="0"/>
              <a:t>reprodução, surgem vagens contendo sementes, as ervilhas. </a:t>
            </a:r>
            <a:endParaRPr lang="pt-BR" b="0" dirty="0" smtClean="0"/>
          </a:p>
          <a:p>
            <a:pPr>
              <a:buFont typeface="Arial" pitchFamily="34" charset="0"/>
              <a:buChar char="•"/>
            </a:pPr>
            <a:r>
              <a:rPr lang="pt-BR" b="0" dirty="0" smtClean="0"/>
              <a:t>Sua </a:t>
            </a:r>
            <a:r>
              <a:rPr lang="pt-BR" b="0" dirty="0"/>
              <a:t>escolha como material de experiência não foi casual: </a:t>
            </a:r>
            <a:endParaRPr lang="pt-BR" b="0" dirty="0" smtClean="0"/>
          </a:p>
          <a:p>
            <a:pPr marL="285750" indent="-285750">
              <a:buFontTx/>
              <a:buChar char="-"/>
            </a:pPr>
            <a:r>
              <a:rPr lang="pt-BR" b="0" dirty="0" smtClean="0"/>
              <a:t>uma </a:t>
            </a:r>
            <a:r>
              <a:rPr lang="pt-BR" b="0" dirty="0"/>
              <a:t>planta fácil de cultivar, </a:t>
            </a:r>
            <a:endParaRPr lang="pt-BR" b="0" dirty="0" smtClean="0"/>
          </a:p>
          <a:p>
            <a:pPr marL="285750" indent="-285750">
              <a:buFontTx/>
              <a:buChar char="-"/>
            </a:pPr>
            <a:r>
              <a:rPr lang="pt-BR" b="0" dirty="0" smtClean="0"/>
              <a:t>de </a:t>
            </a:r>
            <a:r>
              <a:rPr lang="pt-BR" b="0" dirty="0"/>
              <a:t>ciclo reprodutivo curto </a:t>
            </a:r>
            <a:endParaRPr lang="pt-BR" b="0" dirty="0" smtClean="0"/>
          </a:p>
          <a:p>
            <a:pPr marL="285750" indent="-285750">
              <a:buFontTx/>
              <a:buChar char="-"/>
            </a:pPr>
            <a:r>
              <a:rPr lang="pt-BR" b="0" dirty="0" smtClean="0"/>
              <a:t> </a:t>
            </a:r>
            <a:r>
              <a:rPr lang="pt-BR" b="0" dirty="0"/>
              <a:t>que produz muitas sementes</a:t>
            </a:r>
            <a:r>
              <a:rPr lang="pt-BR" b="0" dirty="0" smtClean="0"/>
              <a:t>.</a:t>
            </a:r>
          </a:p>
          <a:p>
            <a:pPr marL="285750" indent="-285750">
              <a:buFontTx/>
              <a:buChar char="-"/>
            </a:pPr>
            <a:r>
              <a:rPr lang="pt-BR" b="0" dirty="0" smtClean="0"/>
              <a:t>existiam </a:t>
            </a:r>
            <a:r>
              <a:rPr lang="pt-BR" b="0" dirty="0"/>
              <a:t>muitas variedades disponíveis, dotadas de características de fácil </a:t>
            </a:r>
            <a:r>
              <a:rPr lang="pt-BR" b="0" dirty="0" smtClean="0"/>
              <a:t>comparação</a:t>
            </a:r>
            <a:endParaRPr lang="pt-BR" b="0" dirty="0"/>
          </a:p>
          <a:p>
            <a:pPr marL="285750" indent="-285750">
              <a:buFontTx/>
              <a:buChar char="-"/>
            </a:pPr>
            <a:r>
              <a:rPr lang="pt-BR" b="0" dirty="0" smtClean="0"/>
              <a:t> </a:t>
            </a:r>
            <a:r>
              <a:rPr lang="pt-BR" b="0" dirty="0"/>
              <a:t>Outra vantagem dessas plantas é que estame e pistilo, os componentes envolvidos na reprodução sexuada do vegetal, ficam encerrados no interior da mesma flor, protegidas pelas </a:t>
            </a:r>
            <a:r>
              <a:rPr lang="pt-BR" b="0" dirty="0" smtClean="0"/>
              <a:t>pétalas, o que </a:t>
            </a:r>
            <a:r>
              <a:rPr lang="pt-BR" b="0" dirty="0"/>
              <a:t>favorece a autopolinização e, por extensão, a autofecundação, formando descendentes com as mesmas características das plantas genitoras.</a:t>
            </a:r>
          </a:p>
          <a:p>
            <a:r>
              <a:rPr lang="pt-BR" b="0" dirty="0"/>
              <a:t> </a:t>
            </a:r>
          </a:p>
          <a:p>
            <a:endParaRPr lang="pt-BR" b="0" dirty="0"/>
          </a:p>
        </p:txBody>
      </p:sp>
    </p:spTree>
    <p:extLst>
      <p:ext uri="{BB962C8B-B14F-4D97-AF65-F5344CB8AC3E}">
        <p14:creationId xmlns:p14="http://schemas.microsoft.com/office/powerpoint/2010/main" val="25571488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Ângulos">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Â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249</TotalTime>
  <Words>720</Words>
  <Application>Microsoft Office PowerPoint</Application>
  <PresentationFormat>Apresentação na tela (4:3)</PresentationFormat>
  <Paragraphs>100</Paragraphs>
  <Slides>22</Slides>
  <Notes>0</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Ângulos</vt:lpstr>
      <vt:lpstr>Produção e utilização de material didático tipo hipermídia no processo de ensino/aprendizagem de genética em escolas do nível médio </vt:lpstr>
      <vt:lpstr>índice</vt:lpstr>
      <vt:lpstr>CONCEITOS CHAVES</vt:lpstr>
      <vt:lpstr>Apresentação do PowerPoint</vt:lpstr>
      <vt:lpstr>Apresentação do PowerPoint</vt:lpstr>
      <vt:lpstr>Quem foi mendel ?</vt:lpstr>
      <vt:lpstr>Constituindo Seus experimentos</vt:lpstr>
      <vt:lpstr>Apresentação do PowerPoint</vt:lpstr>
      <vt:lpstr>A ESCOLHA DA PLANTA</vt:lpstr>
      <vt:lpstr>Apresentação do PowerPoint</vt:lpstr>
      <vt:lpstr>PRIMEIRA LEI DE MENDEL</vt:lpstr>
      <vt:lpstr>Apresentação do PowerPoint</vt:lpstr>
      <vt:lpstr>Apresentação do PowerPoint</vt:lpstr>
      <vt:lpstr>Apresentação do PowerPoint</vt:lpstr>
      <vt:lpstr>Apresentação do PowerPoint</vt:lpstr>
      <vt:lpstr>Segunda lei</vt:lpstr>
      <vt:lpstr>Apresentação do PowerPoint</vt:lpstr>
      <vt:lpstr>Apresentação do PowerPoint</vt:lpstr>
      <vt:lpstr>Apresentação do PowerPoint</vt:lpstr>
      <vt:lpstr>Quadrado de punnett</vt:lpstr>
      <vt:lpstr>Links </vt:lpstr>
      <vt:lpstr>Refêrencias bibliográficas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Produção e utilização de material didático tipo hipermídia no processo de ensino/aprendizagem de genética em escolas do nível médio</dc:title>
  <dc:creator>vidaloka2254@hotmail.com</dc:creator>
  <cp:lastModifiedBy>vidaloka2254@hotmail.com</cp:lastModifiedBy>
  <cp:revision>12</cp:revision>
  <dcterms:created xsi:type="dcterms:W3CDTF">2015-03-16T16:22:20Z</dcterms:created>
  <dcterms:modified xsi:type="dcterms:W3CDTF">2015-03-16T20:32:16Z</dcterms:modified>
</cp:coreProperties>
</file>