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 snapToGrid="0" snapToObjects="1">
      <p:cViewPr varScale="1">
        <p:scale>
          <a:sx n="110" d="100"/>
          <a:sy n="110" d="100"/>
        </p:scale>
        <p:origin x="-55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9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nap_bonequinhos_v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5909" y="839747"/>
            <a:ext cx="4456261" cy="4867609"/>
          </a:xfrm>
          <a:prstGeom prst="rect">
            <a:avLst/>
          </a:prstGeom>
        </p:spPr>
      </p:pic>
      <p:sp>
        <p:nvSpPr>
          <p:cNvPr id="3" name="Sigla do evento"/>
          <p:cNvSpPr txBox="1"/>
          <p:nvPr/>
        </p:nvSpPr>
        <p:spPr>
          <a:xfrm>
            <a:off x="1903676" y="618041"/>
            <a:ext cx="4799047" cy="775597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lang="pt-BR" sz="4200" b="1" dirty="0" smtClean="0">
                <a:solidFill>
                  <a:srgbClr val="FFFFFF"/>
                </a:solidFill>
                <a:latin typeface="Arial"/>
              </a:rPr>
              <a:t>         </a:t>
            </a:r>
            <a:r>
              <a:rPr sz="4800" b="1" smtClean="0">
                <a:solidFill>
                  <a:srgbClr val="FFFFFF"/>
                </a:solidFill>
                <a:latin typeface="Arial"/>
              </a:rPr>
              <a:t>SINAP</a:t>
            </a:r>
            <a:endParaRPr sz="4800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Nome do evento"/>
          <p:cNvSpPr txBox="1"/>
          <p:nvPr/>
        </p:nvSpPr>
        <p:spPr>
          <a:xfrm>
            <a:off x="713232" y="1353312"/>
            <a:ext cx="6995160" cy="960263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3000" b="1">
                <a:solidFill>
                  <a:srgbClr val="FFFFFF"/>
                </a:solidFill>
                <a:latin typeface="Arial"/>
              </a:rPr>
              <a:t>Seminário de Inclusão,
Acessibilidade e Pertencimento</a:t>
            </a:r>
          </a:p>
        </p:txBody>
      </p:sp>
      <p:sp>
        <p:nvSpPr>
          <p:cNvPr id="5" name="Tipo de apresentação"/>
          <p:cNvSpPr txBox="1"/>
          <p:nvPr/>
        </p:nvSpPr>
        <p:spPr>
          <a:xfrm>
            <a:off x="731520" y="2928842"/>
            <a:ext cx="4023360" cy="406265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2400" b="1" smtClean="0">
                <a:solidFill>
                  <a:srgbClr val="FFFFFF"/>
                </a:solidFill>
                <a:latin typeface="Arial"/>
              </a:rPr>
              <a:t>COMUNICAÇ</a:t>
            </a:r>
            <a:r>
              <a:rPr lang="pt-BR" sz="2400" b="1" dirty="0" smtClean="0">
                <a:solidFill>
                  <a:srgbClr val="FFFFFF"/>
                </a:solidFill>
                <a:latin typeface="Arial"/>
              </a:rPr>
              <a:t>ÕES</a:t>
            </a:r>
            <a:r>
              <a:rPr sz="2400" b="1" smtClean="0">
                <a:solidFill>
                  <a:srgbClr val="FFFFFF"/>
                </a:solidFill>
                <a:latin typeface="Arial"/>
              </a:rPr>
              <a:t> ORA</a:t>
            </a:r>
            <a:r>
              <a:rPr lang="pt-BR" sz="2400" b="1" dirty="0" smtClean="0">
                <a:solidFill>
                  <a:srgbClr val="FFFFFF"/>
                </a:solidFill>
                <a:latin typeface="Arial"/>
              </a:rPr>
              <a:t>IS</a:t>
            </a:r>
            <a:endParaRPr sz="2400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6" name="Título do trabalho"/>
          <p:cNvSpPr txBox="1"/>
          <p:nvPr/>
        </p:nvSpPr>
        <p:spPr>
          <a:xfrm>
            <a:off x="731520" y="3822191"/>
            <a:ext cx="7040880" cy="5943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rial"/>
              </a:rPr>
              <a:t>Título do trabalho</a:t>
            </a:r>
          </a:p>
        </p:txBody>
      </p:sp>
      <p:sp>
        <p:nvSpPr>
          <p:cNvPr id="7" name="Autores, instituição, data e local"/>
          <p:cNvSpPr txBox="1"/>
          <p:nvPr/>
        </p:nvSpPr>
        <p:spPr>
          <a:xfrm>
            <a:off x="731520" y="4617720"/>
            <a:ext cx="7132320" cy="86793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800" b="0">
                <a:solidFill>
                  <a:srgbClr val="FFFFFF"/>
                </a:solidFill>
                <a:latin typeface="Arial"/>
              </a:rPr>
              <a:t>Nome(s) do(s) autor(es) </a:t>
            </a:r>
            <a:r>
              <a:rPr lang="pt-BR" dirty="0" smtClean="0">
                <a:solidFill>
                  <a:srgbClr val="FFFFFF"/>
                </a:solidFill>
                <a:latin typeface="Arial"/>
              </a:rPr>
              <a:t/>
            </a:r>
            <a:br>
              <a:rPr lang="pt-BR" dirty="0" smtClean="0">
                <a:solidFill>
                  <a:srgbClr val="FFFFFF"/>
                </a:solidFill>
                <a:latin typeface="Arial"/>
              </a:rPr>
            </a:br>
            <a:r>
              <a:rPr sz="1800" b="0" smtClean="0">
                <a:solidFill>
                  <a:srgbClr val="FFFFFF"/>
                </a:solidFill>
                <a:latin typeface="Arial"/>
              </a:rPr>
              <a:t>Instituição</a:t>
            </a:r>
            <a:r>
              <a:rPr sz="1800" b="0">
                <a:solidFill>
                  <a:srgbClr val="FFFFFF"/>
                </a:solidFill>
                <a:latin typeface="Arial"/>
              </a:rPr>
              <a:t>
</a:t>
            </a:r>
            <a:r>
              <a:rPr lang="pt-BR" dirty="0" smtClean="0">
                <a:solidFill>
                  <a:srgbClr val="FFFFFF"/>
                </a:solidFill>
                <a:latin typeface="Arial"/>
              </a:rPr>
              <a:t>L</a:t>
            </a:r>
            <a:r>
              <a:rPr sz="1800" b="0" smtClean="0">
                <a:solidFill>
                  <a:srgbClr val="FFFFFF"/>
                </a:solidFill>
                <a:latin typeface="Arial"/>
              </a:rPr>
              <a:t>ocal</a:t>
            </a:r>
            <a:r>
              <a:rPr lang="pt-BR" sz="1800" b="0" dirty="0" smtClean="0">
                <a:solidFill>
                  <a:srgbClr val="FFFFFF"/>
                </a:solidFill>
                <a:latin typeface="Arial"/>
              </a:rPr>
              <a:t>/Data</a:t>
            </a:r>
            <a:endParaRPr sz="1800" b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6236208"/>
            <a:ext cx="12191695" cy="6217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Picture 8" descr="logo_sinac_sin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91072"/>
            <a:ext cx="462614" cy="475488"/>
          </a:xfrm>
          <a:prstGeom prst="rect">
            <a:avLst/>
          </a:prstGeom>
        </p:spPr>
      </p:pic>
      <p:pic>
        <p:nvPicPr>
          <p:cNvPr id="10" name="Picture 9" descr="logo_proae_sin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6291072"/>
            <a:ext cx="437347" cy="475488"/>
          </a:xfrm>
          <a:prstGeom prst="rect">
            <a:avLst/>
          </a:prstGeom>
        </p:spPr>
      </p:pic>
      <p:pic>
        <p:nvPicPr>
          <p:cNvPr id="11" name="Picture 10" descr="logo_ufsj_sina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4040" y="6281928"/>
            <a:ext cx="463670" cy="4846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9728" cy="6236208"/>
          </a:xfrm>
          <a:prstGeom prst="rect">
            <a:avLst/>
          </a:prstGeom>
          <a:solidFill>
            <a:srgbClr val="6949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ítulo do slide"/>
          <p:cNvSpPr txBox="1"/>
          <p:nvPr/>
        </p:nvSpPr>
        <p:spPr>
          <a:xfrm>
            <a:off x="658368" y="411480"/>
            <a:ext cx="10698480" cy="49859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3000" b="1">
                <a:solidFill>
                  <a:srgbClr val="071940"/>
                </a:solidFill>
                <a:latin typeface="Arial"/>
              </a:rPr>
              <a:t>Título do </a:t>
            </a:r>
            <a:r>
              <a:rPr lang="pt-BR" sz="3000" b="1" dirty="0" smtClean="0">
                <a:solidFill>
                  <a:srgbClr val="071940"/>
                </a:solidFill>
                <a:latin typeface="Arial"/>
              </a:rPr>
              <a:t>trabalho</a:t>
            </a:r>
            <a:endParaRPr sz="3000" b="1">
              <a:solidFill>
                <a:srgbClr val="071940"/>
              </a:solidFill>
              <a:latin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8368" y="1143000"/>
            <a:ext cx="1325880" cy="64008"/>
          </a:xfrm>
          <a:prstGeom prst="rect">
            <a:avLst/>
          </a:prstGeom>
          <a:solidFill>
            <a:srgbClr val="6949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Conteúdo principal"/>
          <p:cNvSpPr txBox="1"/>
          <p:nvPr/>
        </p:nvSpPr>
        <p:spPr>
          <a:xfrm>
            <a:off x="777240" y="1600200"/>
            <a:ext cx="7543800" cy="35661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2400" b="0">
                <a:solidFill>
                  <a:srgbClr val="071940"/>
                </a:solidFill>
                <a:latin typeface="Arial"/>
              </a:rPr>
              <a:t>• Use uma ideia principal por slide.
• Prefira frases curtas e linguagem direta.
• Mantenha no máximo 5 a 6 tópicos.
• Evite blocos extensos de texto.</a:t>
            </a:r>
          </a:p>
        </p:txBody>
      </p:sp>
      <p:pic>
        <p:nvPicPr>
          <p:cNvPr id="6" name="Picture 5" descr="sinap_bonequinhos_v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3960" y="1828800"/>
            <a:ext cx="3139225" cy="3429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236208"/>
            <a:ext cx="12191695" cy="6217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logo_sinac_sin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91072"/>
            <a:ext cx="462614" cy="475488"/>
          </a:xfrm>
          <a:prstGeom prst="rect">
            <a:avLst/>
          </a:prstGeom>
        </p:spPr>
      </p:pic>
      <p:pic>
        <p:nvPicPr>
          <p:cNvPr id="9" name="Picture 8" descr="logo_proae_sin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6291072"/>
            <a:ext cx="437347" cy="475488"/>
          </a:xfrm>
          <a:prstGeom prst="rect">
            <a:avLst/>
          </a:prstGeom>
        </p:spPr>
      </p:pic>
      <p:pic>
        <p:nvPicPr>
          <p:cNvPr id="10" name="Picture 9" descr="logo_ufsj_sina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4040" y="6281928"/>
            <a:ext cx="463670" cy="48463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9728" cy="6236208"/>
          </a:xfrm>
          <a:prstGeom prst="rect">
            <a:avLst/>
          </a:prstGeom>
          <a:solidFill>
            <a:srgbClr val="6949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ítulo do slide"/>
          <p:cNvSpPr txBox="1"/>
          <p:nvPr/>
        </p:nvSpPr>
        <p:spPr>
          <a:xfrm>
            <a:off x="658368" y="411480"/>
            <a:ext cx="10698480" cy="65836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3000" b="1">
                <a:solidFill>
                  <a:srgbClr val="071940"/>
                </a:solidFill>
                <a:latin typeface="Arial"/>
              </a:rPr>
              <a:t>Slide com duas áreas de conteúdo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143000"/>
            <a:ext cx="1325880" cy="64008"/>
          </a:xfrm>
          <a:prstGeom prst="rect">
            <a:avLst/>
          </a:prstGeom>
          <a:solidFill>
            <a:srgbClr val="6949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1481328"/>
            <a:ext cx="4983480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2300" b="1">
                <a:solidFill>
                  <a:srgbClr val="071940"/>
                </a:solidFill>
                <a:latin typeface="Arial"/>
              </a:rPr>
              <a:t>Subtítulo A</a:t>
            </a:r>
          </a:p>
        </p:txBody>
      </p:sp>
      <p:sp>
        <p:nvSpPr>
          <p:cNvPr id="6" name="Coluna esquerda"/>
          <p:cNvSpPr txBox="1"/>
          <p:nvPr/>
        </p:nvSpPr>
        <p:spPr>
          <a:xfrm>
            <a:off x="777240" y="2029968"/>
            <a:ext cx="4983480" cy="26517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2200" b="0">
                <a:solidFill>
                  <a:srgbClr val="141414"/>
                </a:solidFill>
                <a:latin typeface="Arial"/>
              </a:rPr>
              <a:t>• Primeiro ponto
• Segundo ponto
• Terceiro ponto</a:t>
            </a:r>
          </a:p>
        </p:txBody>
      </p:sp>
      <p:sp>
        <p:nvSpPr>
          <p:cNvPr id="7" name="Rectangle 6"/>
          <p:cNvSpPr/>
          <p:nvPr/>
        </p:nvSpPr>
        <p:spPr>
          <a:xfrm>
            <a:off x="6007608" y="1508760"/>
            <a:ext cx="32004" cy="3520440"/>
          </a:xfrm>
          <a:prstGeom prst="rect">
            <a:avLst/>
          </a:prstGeom>
          <a:solidFill>
            <a:srgbClr val="6949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355080" y="1481328"/>
            <a:ext cx="4983480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2300" b="1">
                <a:solidFill>
                  <a:srgbClr val="071940"/>
                </a:solidFill>
                <a:latin typeface="Arial"/>
              </a:rPr>
              <a:t>Subtítulo B</a:t>
            </a:r>
          </a:p>
        </p:txBody>
      </p:sp>
      <p:sp>
        <p:nvSpPr>
          <p:cNvPr id="9" name="Coluna direita"/>
          <p:cNvSpPr txBox="1"/>
          <p:nvPr/>
        </p:nvSpPr>
        <p:spPr>
          <a:xfrm>
            <a:off x="6355080" y="2029968"/>
            <a:ext cx="4983480" cy="26517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2200" b="0">
                <a:solidFill>
                  <a:srgbClr val="141414"/>
                </a:solidFill>
                <a:latin typeface="Arial"/>
              </a:rPr>
              <a:t>• Primeiro ponto
• Segundo ponto
• Terceiro ponto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236208"/>
            <a:ext cx="12191695" cy="6217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logo_sinac_sin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6291072"/>
            <a:ext cx="462614" cy="475488"/>
          </a:xfrm>
          <a:prstGeom prst="rect">
            <a:avLst/>
          </a:prstGeom>
        </p:spPr>
      </p:pic>
      <p:pic>
        <p:nvPicPr>
          <p:cNvPr id="12" name="Picture 11" descr="logo_proae_sin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0" y="6291072"/>
            <a:ext cx="437347" cy="475488"/>
          </a:xfrm>
          <a:prstGeom prst="rect">
            <a:avLst/>
          </a:prstGeom>
        </p:spPr>
      </p:pic>
      <p:pic>
        <p:nvPicPr>
          <p:cNvPr id="13" name="Picture 12" descr="logo_ufsj_sin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4040" y="6281928"/>
            <a:ext cx="463670" cy="48463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09728" cy="6236208"/>
          </a:xfrm>
          <a:prstGeom prst="rect">
            <a:avLst/>
          </a:prstGeom>
          <a:solidFill>
            <a:srgbClr val="6949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ítulo do slide"/>
          <p:cNvSpPr txBox="1"/>
          <p:nvPr/>
        </p:nvSpPr>
        <p:spPr>
          <a:xfrm>
            <a:off x="658368" y="411480"/>
            <a:ext cx="10698480" cy="658368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3000" b="1">
                <a:solidFill>
                  <a:srgbClr val="071940"/>
                </a:solidFill>
                <a:latin typeface="Arial"/>
              </a:rPr>
              <a:t>Imagem, gráfico ou tabela</a:t>
            </a:r>
          </a:p>
        </p:txBody>
      </p:sp>
      <p:sp>
        <p:nvSpPr>
          <p:cNvPr id="4" name="Rectangle 3"/>
          <p:cNvSpPr/>
          <p:nvPr/>
        </p:nvSpPr>
        <p:spPr>
          <a:xfrm>
            <a:off x="658368" y="1143000"/>
            <a:ext cx="1325880" cy="64008"/>
          </a:xfrm>
          <a:prstGeom prst="rect">
            <a:avLst/>
          </a:prstGeom>
          <a:solidFill>
            <a:srgbClr val="6949A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777240" y="1508760"/>
            <a:ext cx="5989320" cy="425196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1449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Espaço para recurso visual"/>
          <p:cNvSpPr txBox="1"/>
          <p:nvPr/>
        </p:nvSpPr>
        <p:spPr>
          <a:xfrm>
            <a:off x="1325880" y="2880360"/>
            <a:ext cx="4892040" cy="9144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ctr"/>
            <a:r>
              <a:rPr sz="1900" b="1">
                <a:solidFill>
                  <a:srgbClr val="5A5A5A"/>
                </a:solidFill>
                <a:latin typeface="Arial"/>
              </a:rPr>
              <a:t>INSIRA AQUI A IMAGEM,
O GRÁFICO OU A TABELA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78040" y="1572768"/>
            <a:ext cx="4069080" cy="41148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2300" b="1">
                <a:solidFill>
                  <a:srgbClr val="071940"/>
                </a:solidFill>
                <a:latin typeface="Arial"/>
              </a:rPr>
              <a:t>Mensagem principal</a:t>
            </a:r>
          </a:p>
        </p:txBody>
      </p:sp>
      <p:sp>
        <p:nvSpPr>
          <p:cNvPr id="8" name="Orientações do recurso visual"/>
          <p:cNvSpPr txBox="1"/>
          <p:nvPr/>
        </p:nvSpPr>
        <p:spPr>
          <a:xfrm>
            <a:off x="7178040" y="2121408"/>
            <a:ext cx="4160520" cy="33375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2000" b="0">
                <a:solidFill>
                  <a:srgbClr val="141414"/>
                </a:solidFill>
                <a:latin typeface="Arial"/>
              </a:rPr>
              <a:t>• Destaque apenas os dados essenciais.
• Descreva oralmente o conteúdo visual.
• Inclua texto alternativo nas imagens.
• Evite depender apenas de cores para transmitir informação.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236208"/>
            <a:ext cx="12191695" cy="6217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logo_sinac_sina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6291072"/>
            <a:ext cx="462614" cy="475488"/>
          </a:xfrm>
          <a:prstGeom prst="rect">
            <a:avLst/>
          </a:prstGeom>
        </p:spPr>
      </p:pic>
      <p:pic>
        <p:nvPicPr>
          <p:cNvPr id="11" name="Picture 10" descr="logo_proae_sin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0" y="6291072"/>
            <a:ext cx="437347" cy="475488"/>
          </a:xfrm>
          <a:prstGeom prst="rect">
            <a:avLst/>
          </a:prstGeom>
        </p:spPr>
      </p:pic>
      <p:pic>
        <p:nvPicPr>
          <p:cNvPr id="12" name="Picture 11" descr="logo_ufsj_sin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64040" y="6281928"/>
            <a:ext cx="463670" cy="48463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9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594360"/>
            <a:ext cx="7040880" cy="4572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2200" b="1">
                <a:solidFill>
                  <a:srgbClr val="FFFFFF"/>
                </a:solidFill>
                <a:latin typeface="Arial"/>
              </a:rPr>
              <a:t>RESULTADO OU MENSAGEM-CHAVE</a:t>
            </a:r>
          </a:p>
        </p:txBody>
      </p:sp>
      <p:sp>
        <p:nvSpPr>
          <p:cNvPr id="3" name="Número em destaque"/>
          <p:cNvSpPr txBox="1"/>
          <p:nvPr/>
        </p:nvSpPr>
        <p:spPr>
          <a:xfrm>
            <a:off x="749808" y="1481328"/>
            <a:ext cx="3657600" cy="10515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5400" b="1">
                <a:solidFill>
                  <a:srgbClr val="FFFFFF"/>
                </a:solidFill>
                <a:latin typeface="Arial"/>
              </a:rPr>
              <a:t>42%</a:t>
            </a:r>
          </a:p>
        </p:txBody>
      </p:sp>
      <p:sp>
        <p:nvSpPr>
          <p:cNvPr id="4" name="Explicação do destaque"/>
          <p:cNvSpPr txBox="1"/>
          <p:nvPr/>
        </p:nvSpPr>
        <p:spPr>
          <a:xfrm>
            <a:off x="777240" y="2788920"/>
            <a:ext cx="6537960" cy="105156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2600" b="0">
                <a:solidFill>
                  <a:srgbClr val="FFFFFF"/>
                </a:solidFill>
                <a:latin typeface="Arial"/>
              </a:rPr>
              <a:t>Substitua pelo dado ou conclusão principal da sua comunicação.</a:t>
            </a:r>
          </a:p>
        </p:txBody>
      </p:sp>
      <p:pic>
        <p:nvPicPr>
          <p:cNvPr id="5" name="Picture 4" descr="sinap_bonequinhos_v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04051" y="1740120"/>
            <a:ext cx="3254729" cy="355516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6236208"/>
            <a:ext cx="12191695" cy="6217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Picture 6" descr="logo_sinac_sin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91072"/>
            <a:ext cx="462614" cy="475488"/>
          </a:xfrm>
          <a:prstGeom prst="rect">
            <a:avLst/>
          </a:prstGeom>
        </p:spPr>
      </p:pic>
      <p:pic>
        <p:nvPicPr>
          <p:cNvPr id="8" name="Picture 7" descr="logo_proae_sin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6291072"/>
            <a:ext cx="437347" cy="475488"/>
          </a:xfrm>
          <a:prstGeom prst="rect">
            <a:avLst/>
          </a:prstGeom>
        </p:spPr>
      </p:pic>
      <p:pic>
        <p:nvPicPr>
          <p:cNvPr id="9" name="Picture 8" descr="logo_ufsj_sina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4040" y="6281928"/>
            <a:ext cx="463670" cy="48463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719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inap_bonequinhos_v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26578" y="897041"/>
            <a:ext cx="3901521" cy="42616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49808" y="1051560"/>
            <a:ext cx="6126480" cy="652486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4000" b="1" smtClean="0">
                <a:solidFill>
                  <a:srgbClr val="FFFFFF"/>
                </a:solidFill>
                <a:latin typeface="Arial"/>
              </a:rPr>
              <a:t>Obrigado</a:t>
            </a:r>
            <a:r>
              <a:rPr lang="pt-BR" sz="4000" b="1" dirty="0" smtClean="0">
                <a:solidFill>
                  <a:srgbClr val="FFFFFF"/>
                </a:solidFill>
                <a:latin typeface="Arial"/>
              </a:rPr>
              <a:t>(a)</a:t>
            </a:r>
            <a:r>
              <a:rPr sz="4000" b="1" smtClean="0">
                <a:solidFill>
                  <a:srgbClr val="FFFFFF"/>
                </a:solidFill>
                <a:latin typeface="Arial"/>
              </a:rPr>
              <a:t>!</a:t>
            </a:r>
            <a:endParaRPr sz="4000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77240" y="2148840"/>
            <a:ext cx="6217920" cy="45720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2300" b="1">
                <a:solidFill>
                  <a:srgbClr val="FFFFFF"/>
                </a:solidFill>
                <a:latin typeface="Arial"/>
              </a:rPr>
              <a:t>Nome do(a) apresentador(a)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3027872"/>
            <a:ext cx="6309360" cy="621709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900" b="0">
                <a:solidFill>
                  <a:srgbClr val="FFFFFF"/>
                </a:solidFill>
                <a:latin typeface="Arial"/>
              </a:rPr>
              <a:t>e-mail@instituicao.br
</a:t>
            </a:r>
            <a:r>
              <a:rPr sz="1900" b="0" smtClean="0">
                <a:solidFill>
                  <a:srgbClr val="FFFFFF"/>
                </a:solidFill>
                <a:latin typeface="Arial"/>
              </a:rPr>
              <a:t>QR </a:t>
            </a:r>
            <a:r>
              <a:rPr sz="1900" b="0">
                <a:solidFill>
                  <a:srgbClr val="FFFFFF"/>
                </a:solidFill>
                <a:latin typeface="Arial"/>
              </a:rPr>
              <a:t>code apenas como complemento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4892040"/>
            <a:ext cx="7132320" cy="502920"/>
          </a:xfrm>
          <a:prstGeom prst="rect">
            <a:avLst/>
          </a:prstGeom>
          <a:noFill/>
        </p:spPr>
        <p:txBody>
          <a:bodyPr wrap="square" lIns="27432" tIns="18288" rIns="27432" bIns="18288">
            <a:spAutoFit/>
          </a:bodyPr>
          <a:lstStyle/>
          <a:p>
            <a:pPr algn="l"/>
            <a:r>
              <a:rPr sz="1700" b="0">
                <a:solidFill>
                  <a:srgbClr val="FFFFFF"/>
                </a:solidFill>
                <a:latin typeface="Arial"/>
              </a:rPr>
              <a:t>SINAP • Seminário de Inclusão, Acessibilidade e Pertencimento</a:t>
            </a:r>
          </a:p>
        </p:txBody>
      </p:sp>
      <p:sp>
        <p:nvSpPr>
          <p:cNvPr id="7" name="Rectangle 6"/>
          <p:cNvSpPr/>
          <p:nvPr/>
        </p:nvSpPr>
        <p:spPr>
          <a:xfrm>
            <a:off x="0" y="6236208"/>
            <a:ext cx="12191695" cy="6217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8" name="Picture 7" descr="logo_sinac_sin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6291072"/>
            <a:ext cx="462614" cy="475488"/>
          </a:xfrm>
          <a:prstGeom prst="rect">
            <a:avLst/>
          </a:prstGeom>
        </p:spPr>
      </p:pic>
      <p:pic>
        <p:nvPicPr>
          <p:cNvPr id="9" name="Picture 8" descr="logo_proae_sinap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4880" y="6291072"/>
            <a:ext cx="437347" cy="475488"/>
          </a:xfrm>
          <a:prstGeom prst="rect">
            <a:avLst/>
          </a:prstGeom>
        </p:spPr>
      </p:pic>
      <p:pic>
        <p:nvPicPr>
          <p:cNvPr id="10" name="Picture 9" descr="logo_ufsj_sinap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64040" y="6281928"/>
            <a:ext cx="463670" cy="48463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99</Words>
  <Application>Microsoft Macintosh PowerPoint</Application>
  <PresentationFormat>Personalizar</PresentationFormat>
  <Paragraphs>23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de apresentação - SINAP</dc:title>
  <dc:subject>Comunicações orais acessíveis - SINAP</dc:subject>
  <dc:creator>SINAC / PROAE / UFSJ</dc:creator>
  <cp:keywords>SINAP, NVDA, baixa visão, acessibilidade</cp:keywords>
  <dc:description>generated using python-pptx</dc:description>
  <cp:lastModifiedBy>User</cp:lastModifiedBy>
  <cp:revision>2</cp:revision>
  <dcterms:created xsi:type="dcterms:W3CDTF">2013-01-27T09:14:16Z</dcterms:created>
  <dcterms:modified xsi:type="dcterms:W3CDTF">2026-08-31T19:44:13Z</dcterms:modified>
  <cp:category/>
</cp:coreProperties>
</file>